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22" r:id="rId1"/>
  </p:sldMasterIdLst>
  <p:notesMasterIdLst>
    <p:notesMasterId r:id="rId51"/>
  </p:notesMasterIdLst>
  <p:sldIdLst>
    <p:sldId id="256" r:id="rId2"/>
    <p:sldId id="257" r:id="rId3"/>
    <p:sldId id="368" r:id="rId4"/>
    <p:sldId id="294" r:id="rId5"/>
    <p:sldId id="293" r:id="rId6"/>
    <p:sldId id="303" r:id="rId7"/>
    <p:sldId id="297" r:id="rId8"/>
    <p:sldId id="267" r:id="rId9"/>
    <p:sldId id="314" r:id="rId10"/>
    <p:sldId id="335" r:id="rId11"/>
    <p:sldId id="306" r:id="rId12"/>
    <p:sldId id="331" r:id="rId13"/>
    <p:sldId id="307" r:id="rId14"/>
    <p:sldId id="299" r:id="rId15"/>
    <p:sldId id="272" r:id="rId16"/>
    <p:sldId id="339" r:id="rId17"/>
    <p:sldId id="340" r:id="rId18"/>
    <p:sldId id="341" r:id="rId19"/>
    <p:sldId id="344" r:id="rId20"/>
    <p:sldId id="343" r:id="rId21"/>
    <p:sldId id="345" r:id="rId22"/>
    <p:sldId id="346" r:id="rId23"/>
    <p:sldId id="347" r:id="rId24"/>
    <p:sldId id="348" r:id="rId25"/>
    <p:sldId id="349" r:id="rId26"/>
    <p:sldId id="350" r:id="rId27"/>
    <p:sldId id="351" r:id="rId28"/>
    <p:sldId id="352" r:id="rId29"/>
    <p:sldId id="353" r:id="rId30"/>
    <p:sldId id="354" r:id="rId31"/>
    <p:sldId id="356" r:id="rId32"/>
    <p:sldId id="357" r:id="rId33"/>
    <p:sldId id="358" r:id="rId34"/>
    <p:sldId id="359" r:id="rId35"/>
    <p:sldId id="360" r:id="rId36"/>
    <p:sldId id="361" r:id="rId37"/>
    <p:sldId id="362" r:id="rId38"/>
    <p:sldId id="363" r:id="rId39"/>
    <p:sldId id="364" r:id="rId40"/>
    <p:sldId id="366" r:id="rId41"/>
    <p:sldId id="315" r:id="rId42"/>
    <p:sldId id="337" r:id="rId43"/>
    <p:sldId id="338" r:id="rId44"/>
    <p:sldId id="312" r:id="rId45"/>
    <p:sldId id="313" r:id="rId46"/>
    <p:sldId id="311" r:id="rId47"/>
    <p:sldId id="308" r:id="rId48"/>
    <p:sldId id="310" r:id="rId49"/>
    <p:sldId id="290" r:id="rId50"/>
  </p:sldIdLst>
  <p:sldSz cx="9906000" cy="6858000" type="A4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41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53077642693552"/>
          <c:y val="0.20228766521664954"/>
          <c:w val="0.71491053403721816"/>
          <c:h val="0.6946747283475818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FF99FF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4406618150627469E-17"/>
                  <c:y val="0.395555555555555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AB-4297-BAF6-ED8BCE606D1C}"/>
                </c:ext>
              </c:extLst>
            </c:dLbl>
            <c:dLbl>
              <c:idx val="1"/>
              <c:layout>
                <c:manualLayout>
                  <c:x val="-1.4386898361434231E-3"/>
                  <c:y val="0.336178240039744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3AB-4297-BAF6-ED8BCE606D1C}"/>
                </c:ext>
              </c:extLst>
            </c:dLbl>
            <c:dLbl>
              <c:idx val="2"/>
              <c:layout>
                <c:manualLayout>
                  <c:x val="1.0070828853003855E-2"/>
                  <c:y val="0.265848699295117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3AB-4297-BAF6-ED8BCE606D1C}"/>
                </c:ext>
              </c:extLst>
            </c:dLbl>
            <c:dLbl>
              <c:idx val="3"/>
              <c:layout>
                <c:manualLayout>
                  <c:x val="1.1724302620590423E-2"/>
                  <c:y val="-2.55193818354864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3AB-4297-BAF6-ED8BCE606D1C}"/>
                </c:ext>
              </c:extLst>
            </c:dLbl>
            <c:dLbl>
              <c:idx val="4"/>
              <c:layout>
                <c:manualLayout>
                  <c:x val="-2.6625709197777864E-3"/>
                  <c:y val="0.41144774599839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3AB-4297-BAF6-ED8BCE606D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  <c:pt idx="3">
                  <c:v>Муниципальный долг</c:v>
                </c:pt>
              </c:strCache>
            </c:strRef>
          </c:cat>
          <c:val>
            <c:numRef>
              <c:f>Лист1!$B$2:$B$5</c:f>
              <c:numCache>
                <c:formatCode>0.00</c:formatCode>
                <c:ptCount val="4"/>
                <c:pt idx="0">
                  <c:v>2629308.31</c:v>
                </c:pt>
                <c:pt idx="1">
                  <c:v>2706223.95</c:v>
                </c:pt>
                <c:pt idx="2">
                  <c:v>-76915.64000000013</c:v>
                </c:pt>
                <c:pt idx="3">
                  <c:v>49847.81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AB-4297-BAF6-ED8BCE606D1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gradFill>
              <a:gsLst>
                <a:gs pos="100000">
                  <a:schemeClr val="accent2">
                    <a:alpha val="0"/>
                  </a:schemeClr>
                </a:gs>
                <a:gs pos="50000">
                  <a:schemeClr val="accent2"/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4406618150627469E-17"/>
                  <c:y val="0.315555555555555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3AB-4297-BAF6-ED8BCE606D1C}"/>
                </c:ext>
              </c:extLst>
            </c:dLbl>
            <c:dLbl>
              <c:idx val="1"/>
              <c:layout>
                <c:manualLayout>
                  <c:x val="1.0070828853003909E-2"/>
                  <c:y val="0.304460257363869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3AB-4297-BAF6-ED8BCE606D1C}"/>
                </c:ext>
              </c:extLst>
            </c:dLbl>
            <c:dLbl>
              <c:idx val="2"/>
              <c:layout>
                <c:manualLayout>
                  <c:x val="1.5503412300412939E-2"/>
                  <c:y val="-4.5215909614233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3AB-4297-BAF6-ED8BCE606D1C}"/>
                </c:ext>
              </c:extLst>
            </c:dLbl>
            <c:dLbl>
              <c:idx val="3"/>
              <c:layout>
                <c:manualLayout>
                  <c:x val="1.2303743448297112E-2"/>
                  <c:y val="-1.1065167121842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3AB-4297-BAF6-ED8BCE606D1C}"/>
                </c:ext>
              </c:extLst>
            </c:dLbl>
            <c:dLbl>
              <c:idx val="4"/>
              <c:layout>
                <c:manualLayout>
                  <c:x val="5.3251418395555729E-3"/>
                  <c:y val="0.415824849679230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3AB-4297-BAF6-ED8BCE606D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  <c:pt idx="3">
                  <c:v>Муниципальный долг</c:v>
                </c:pt>
              </c:strCache>
            </c:strRef>
          </c:cat>
          <c:val>
            <c:numRef>
              <c:f>Лист1!$C$2:$C$5</c:f>
              <c:numCache>
                <c:formatCode>0.00</c:formatCode>
                <c:ptCount val="4"/>
                <c:pt idx="0">
                  <c:v>2617323.5499999998</c:v>
                </c:pt>
                <c:pt idx="1">
                  <c:v>2572005.83</c:v>
                </c:pt>
                <c:pt idx="2">
                  <c:v>45317.719999999739</c:v>
                </c:pt>
                <c:pt idx="3">
                  <c:v>50647.81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AB-4297-BAF6-ED8BCE606D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45869712"/>
        <c:axId val="245868400"/>
        <c:axId val="0"/>
      </c:bar3DChart>
      <c:catAx>
        <c:axId val="24586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5868400"/>
        <c:crosses val="autoZero"/>
        <c:auto val="1"/>
        <c:lblAlgn val="ctr"/>
        <c:lblOffset val="100"/>
        <c:noMultiLvlLbl val="0"/>
      </c:catAx>
      <c:valAx>
        <c:axId val="245868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5869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3078302452069175"/>
          <c:y val="8.2874668735774287E-2"/>
          <c:w val="9.0110628838582132E-2"/>
          <c:h val="0.882159445243411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5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6.1060763630961237E-3"/>
          <c:w val="1"/>
          <c:h val="0.9938939236369038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01600" h="152400"/>
            </a:sp3d>
          </c:spPr>
          <c:explosion val="5"/>
          <c:dPt>
            <c:idx val="0"/>
            <c:bubble3D val="0"/>
            <c:spPr>
              <a:solidFill>
                <a:schemeClr val="accent1"/>
              </a:solidFill>
              <a:ln w="28575">
                <a:solidFill>
                  <a:schemeClr val="accent6">
                    <a:lumMod val="60000"/>
                    <a:lumOff val="40000"/>
                  </a:schemeClr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28575">
                <a:bevelT w="101600" h="152400"/>
                <a:contourClr>
                  <a:schemeClr val="accent6">
                    <a:lumMod val="60000"/>
                    <a:lumOff val="4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910-40A9-A854-416CD023C0D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01600" h="152400"/>
              </a:sp3d>
            </c:spPr>
            <c:extLst>
              <c:ext xmlns:c16="http://schemas.microsoft.com/office/drawing/2014/chart" uri="{C3380CC4-5D6E-409C-BE32-E72D297353CC}">
                <c16:uniqueId val="{00000002-A910-40A9-A854-416CD023C0D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01600" h="152400"/>
              </a:sp3d>
            </c:spPr>
            <c:extLst>
              <c:ext xmlns:c16="http://schemas.microsoft.com/office/drawing/2014/chart" uri="{C3380CC4-5D6E-409C-BE32-E72D297353CC}">
                <c16:uniqueId val="{00000003-A910-40A9-A854-416CD023C0D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01600" h="152400"/>
              </a:sp3d>
            </c:spPr>
            <c:extLst>
              <c:ext xmlns:c16="http://schemas.microsoft.com/office/drawing/2014/chart" uri="{C3380CC4-5D6E-409C-BE32-E72D297353CC}">
                <c16:uniqueId val="{00000004-A910-40A9-A854-416CD023C0D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01600" h="152400"/>
              </a:sp3d>
            </c:spPr>
            <c:extLst>
              <c:ext xmlns:c16="http://schemas.microsoft.com/office/drawing/2014/chart" uri="{C3380CC4-5D6E-409C-BE32-E72D297353CC}">
                <c16:uniqueId val="{00000005-A910-40A9-A854-416CD023C0D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01600" h="152400"/>
              </a:sp3d>
            </c:spPr>
            <c:extLst>
              <c:ext xmlns:c16="http://schemas.microsoft.com/office/drawing/2014/chart" uri="{C3380CC4-5D6E-409C-BE32-E72D297353CC}">
                <c16:uniqueId val="{00000006-A910-40A9-A854-416CD023C0D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01600" h="152400"/>
              </a:sp3d>
            </c:spPr>
            <c:extLst>
              <c:ext xmlns:c16="http://schemas.microsoft.com/office/drawing/2014/chart" uri="{C3380CC4-5D6E-409C-BE32-E72D297353CC}">
                <c16:uniqueId val="{00000007-A910-40A9-A854-416CD023C0D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01600" h="152400"/>
              </a:sp3d>
            </c:spPr>
            <c:extLst>
              <c:ext xmlns:c16="http://schemas.microsoft.com/office/drawing/2014/chart" uri="{C3380CC4-5D6E-409C-BE32-E72D297353CC}">
                <c16:uniqueId val="{00000008-A910-40A9-A854-416CD023C0D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01600" h="152400"/>
              </a:sp3d>
            </c:spPr>
            <c:extLst>
              <c:ext xmlns:c16="http://schemas.microsoft.com/office/drawing/2014/chart" uri="{C3380CC4-5D6E-409C-BE32-E72D297353CC}">
                <c16:uniqueId val="{00000009-A910-40A9-A854-416CD023C0D7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01600" h="152400"/>
              </a:sp3d>
            </c:spPr>
            <c:extLst>
              <c:ext xmlns:c16="http://schemas.microsoft.com/office/drawing/2014/chart" uri="{C3380CC4-5D6E-409C-BE32-E72D297353CC}">
                <c16:uniqueId val="{0000000A-A910-40A9-A854-416CD023C0D7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01600" h="152400"/>
              </a:sp3d>
            </c:spPr>
            <c:extLst>
              <c:ext xmlns:c16="http://schemas.microsoft.com/office/drawing/2014/chart" uri="{C3380CC4-5D6E-409C-BE32-E72D297353CC}">
                <c16:uniqueId val="{0000000B-A910-40A9-A854-416CD023C0D7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01600" h="152400"/>
              </a:sp3d>
            </c:spPr>
            <c:extLst>
              <c:ext xmlns:c16="http://schemas.microsoft.com/office/drawing/2014/chart" uri="{C3380CC4-5D6E-409C-BE32-E72D297353CC}">
                <c16:uniqueId val="{0000000C-A910-40A9-A854-416CD023C0D7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fld id="{5A96FE2B-3D28-4A90-820F-0E17D404FA6F}" type="CATEGORYNAME">
                      <a: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[ИМЯ КАТЕГОРИИ]</a:t>
                    </a:fld>
                    <a:endParaRPr lang="ru-RU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A910-40A9-A854-416CD023C0D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1C8D815E-FBCD-4FD4-8AA3-77F3A0B8ADC7}" type="CATEGORYNAME">
                      <a: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[ИМЯ КАТЕГОРИИ]</a:t>
                    </a:fld>
                    <a:endParaRPr lang="ru-RU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A910-40A9-A854-416CD023C0D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F95BE596-162F-4766-AB8E-CCDE6EC0BEF6}" type="CATEGORYNAME">
                      <a: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[ИМЯ КАТЕГОРИИ]</a:t>
                    </a:fld>
                    <a:endParaRPr lang="ru-RU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910-40A9-A854-416CD023C0D7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9D94AD13-B6BE-446F-BBF7-DED68E1A14A9}" type="CATEGORYNAME">
                      <a: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[ИМЯ КАТЕГОРИИ]</a:t>
                    </a:fld>
                    <a:endParaRPr lang="ru-RU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910-40A9-A854-416CD023C0D7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75520878-2B19-4579-A97A-ACCE04AECAAA}" type="CATEGORYNAME">
                      <a: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[ИМЯ КАТЕГОРИИ]</a:t>
                    </a:fld>
                    <a:endParaRPr lang="ru-RU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A910-40A9-A854-416CD023C0D7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8FBF80AC-9293-4D9D-B71C-0806A1156EF7}" type="CATEGORYNAME">
                      <a: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[ИМЯ КАТЕГОРИИ]</a:t>
                    </a:fld>
                    <a:endParaRPr lang="ru-RU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A910-40A9-A854-416CD023C0D7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B2366DD8-3744-44DD-B536-F61452840B0D}" type="CATEGORYNAME">
                      <a: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[ИМЯ КАТЕГОРИИ]</a:t>
                    </a:fld>
                    <a:endParaRPr lang="ru-RU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A910-40A9-A854-416CD023C0D7}"/>
                </c:ext>
              </c:extLst>
            </c:dLbl>
            <c:numFmt formatCode="#,##0.00" sourceLinked="0"/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0.00</c:formatCode>
                <c:ptCount val="11"/>
                <c:pt idx="0">
                  <c:v>821103.32</c:v>
                </c:pt>
                <c:pt idx="1">
                  <c:v>87659.25</c:v>
                </c:pt>
                <c:pt idx="2">
                  <c:v>2833.15</c:v>
                </c:pt>
                <c:pt idx="3">
                  <c:v>94952.39</c:v>
                </c:pt>
                <c:pt idx="4">
                  <c:v>42149.24</c:v>
                </c:pt>
                <c:pt idx="5">
                  <c:v>62888.5</c:v>
                </c:pt>
                <c:pt idx="6">
                  <c:v>46751.16</c:v>
                </c:pt>
                <c:pt idx="7">
                  <c:v>17441.34</c:v>
                </c:pt>
                <c:pt idx="8">
                  <c:v>3728.28</c:v>
                </c:pt>
                <c:pt idx="9">
                  <c:v>18567.12</c:v>
                </c:pt>
                <c:pt idx="10">
                  <c:v>1419249.8</c:v>
                </c:pt>
              </c:numCache>
            </c:numRef>
          </c:cat>
          <c:val>
            <c:numRef>
              <c:f>Лист1!$B$2:$B$12</c:f>
              <c:numCache>
                <c:formatCode>0.00</c:formatCode>
                <c:ptCount val="11"/>
                <c:pt idx="0">
                  <c:v>821103.32</c:v>
                </c:pt>
                <c:pt idx="1">
                  <c:v>87659.25</c:v>
                </c:pt>
                <c:pt idx="2">
                  <c:v>2833.15</c:v>
                </c:pt>
                <c:pt idx="3">
                  <c:v>94952.39</c:v>
                </c:pt>
                <c:pt idx="4">
                  <c:v>42149.24</c:v>
                </c:pt>
                <c:pt idx="5">
                  <c:v>62888.5</c:v>
                </c:pt>
                <c:pt idx="6">
                  <c:v>46751.16</c:v>
                </c:pt>
                <c:pt idx="7">
                  <c:v>17441.34</c:v>
                </c:pt>
                <c:pt idx="8">
                  <c:v>3728.28</c:v>
                </c:pt>
                <c:pt idx="9">
                  <c:v>18567.12</c:v>
                </c:pt>
                <c:pt idx="10">
                  <c:v>1419249.8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10-40A9-A854-416CD023C0D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9-955F-4331-90E8-9338DCB04D5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A-955F-4331-90E8-9338DCB04D5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B-955F-4331-90E8-9338DCB04D5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C-955F-4331-90E8-9338DCB04D5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D-955F-4331-90E8-9338DCB04D5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E-955F-4331-90E8-9338DCB04D5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F-955F-4331-90E8-9338DCB04D5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0-955F-4331-90E8-9338DCB04D5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1-955F-4331-90E8-9338DCB04D5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2-955F-4331-90E8-9338DCB04D5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3-955F-4331-90E8-9338DCB04D5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0.00</c:formatCode>
                <c:ptCount val="11"/>
                <c:pt idx="0">
                  <c:v>821103.32</c:v>
                </c:pt>
                <c:pt idx="1">
                  <c:v>87659.25</c:v>
                </c:pt>
                <c:pt idx="2">
                  <c:v>2833.15</c:v>
                </c:pt>
                <c:pt idx="3">
                  <c:v>94952.39</c:v>
                </c:pt>
                <c:pt idx="4">
                  <c:v>42149.24</c:v>
                </c:pt>
                <c:pt idx="5">
                  <c:v>62888.5</c:v>
                </c:pt>
                <c:pt idx="6">
                  <c:v>46751.16</c:v>
                </c:pt>
                <c:pt idx="7">
                  <c:v>17441.34</c:v>
                </c:pt>
                <c:pt idx="8">
                  <c:v>3728.28</c:v>
                </c:pt>
                <c:pt idx="9">
                  <c:v>18567.12</c:v>
                </c:pt>
                <c:pt idx="10">
                  <c:v>1419249.8</c:v>
                </c:pt>
              </c:numCache>
            </c:numRef>
          </c:cat>
          <c:val>
            <c:numRef>
              <c:f>Лист1!$C$2:$C$12</c:f>
              <c:numCache>
                <c:formatCode>0.00</c:formatCode>
                <c:ptCount val="11"/>
                <c:pt idx="0">
                  <c:v>31.371869175287859</c:v>
                </c:pt>
                <c:pt idx="1">
                  <c:v>3.3491942560941688</c:v>
                </c:pt>
                <c:pt idx="2">
                  <c:v>0.10824607450614959</c:v>
                </c:pt>
                <c:pt idx="3">
                  <c:v>3.6278430307173903</c:v>
                </c:pt>
                <c:pt idx="4">
                  <c:v>1.6103947102756935</c:v>
                </c:pt>
                <c:pt idx="5">
                  <c:v>2.4027789762561067</c:v>
                </c:pt>
                <c:pt idx="6">
                  <c:v>1.7862201255171528</c:v>
                </c:pt>
                <c:pt idx="7">
                  <c:v>0.66638073844557721</c:v>
                </c:pt>
                <c:pt idx="8">
                  <c:v>0.1424462787567857</c:v>
                </c:pt>
                <c:pt idx="9">
                  <c:v>0.70939338011916786</c:v>
                </c:pt>
                <c:pt idx="10">
                  <c:v>54.225233254023941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955F-4331-90E8-9338DCB04D54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</a:t>
            </a:r>
            <a:r>
              <a:rPr lang="ru-RU" sz="1900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БЮДЖЕТЕ Талдомского городского округа по доходам за 2021 год</a:t>
            </a:r>
            <a:endParaRPr lang="ru-RU" sz="1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00905773971352"/>
          <c:y val="0.15268079661357398"/>
          <c:w val="0.65125447036886785"/>
          <c:h val="0.6877550792670679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FF99FF"/>
            </a:solidFill>
            <a:ln>
              <a:solidFill>
                <a:srgbClr val="FF99FF"/>
              </a:solidFill>
            </a:ln>
            <a:effectLst/>
            <a:sp3d>
              <a:contourClr>
                <a:srgbClr val="FF99FF"/>
              </a:contourClr>
            </a:sp3d>
          </c:spPr>
          <c:invertIfNegative val="0"/>
          <c:dLbls>
            <c:dLbl>
              <c:idx val="0"/>
              <c:layout>
                <c:manualLayout>
                  <c:x val="2.4864554414199204E-3"/>
                  <c:y val="0.19306329462352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B2E-4BCC-805D-A820CCBEE5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 доходов тыс.руб.</c:v>
                </c:pt>
                <c:pt idx="1">
                  <c:v>Налоговые тыс.руб.</c:v>
                </c:pt>
                <c:pt idx="2">
                  <c:v>Неналоговые тыс.руб.</c:v>
                </c:pt>
                <c:pt idx="3">
                  <c:v>Безвозмездные поступления тыс.руб.</c:v>
                </c:pt>
              </c:strCache>
            </c:strRef>
          </c:cat>
          <c:val>
            <c:numRef>
              <c:f>Лист1!$B$2:$B$5</c:f>
              <c:numCache>
                <c:formatCode>0.00</c:formatCode>
                <c:ptCount val="4"/>
                <c:pt idx="0">
                  <c:v>2629308.31</c:v>
                </c:pt>
                <c:pt idx="1">
                  <c:v>1076039.5</c:v>
                </c:pt>
                <c:pt idx="2">
                  <c:v>74100.5</c:v>
                </c:pt>
                <c:pt idx="3">
                  <c:v>1479168.31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2E-4BCC-805D-A820CCBEE5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CCFF3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0511521452276477E-17"/>
                  <c:y val="0.20192306163514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B2E-4BCC-805D-A820CCBEE5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 доходов тыс.руб.</c:v>
                </c:pt>
                <c:pt idx="1">
                  <c:v>Налоговые тыс.руб.</c:v>
                </c:pt>
                <c:pt idx="2">
                  <c:v>Неналоговые тыс.руб.</c:v>
                </c:pt>
                <c:pt idx="3">
                  <c:v>Безвозмездные поступления тыс.руб.</c:v>
                </c:pt>
              </c:strCache>
            </c:strRef>
          </c:cat>
          <c:val>
            <c:numRef>
              <c:f>Лист1!$C$2:$C$5</c:f>
              <c:numCache>
                <c:formatCode>0.00</c:formatCode>
                <c:ptCount val="4"/>
                <c:pt idx="0">
                  <c:v>2617323.5499999998</c:v>
                </c:pt>
                <c:pt idx="1">
                  <c:v>1111585.8500000001</c:v>
                </c:pt>
                <c:pt idx="2">
                  <c:v>86487.9</c:v>
                </c:pt>
                <c:pt idx="3">
                  <c:v>1419249.8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2E-4BCC-805D-A820CCBEE5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65538992"/>
        <c:axId val="536036248"/>
        <c:axId val="0"/>
      </c:bar3DChart>
      <c:catAx>
        <c:axId val="365538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36036248"/>
        <c:crosses val="autoZero"/>
        <c:auto val="1"/>
        <c:lblAlgn val="ctr"/>
        <c:lblOffset val="100"/>
        <c:noMultiLvlLbl val="0"/>
      </c:catAx>
      <c:valAx>
        <c:axId val="536036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5538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9625639425613979"/>
          <c:y val="0.58484961203401309"/>
          <c:w val="0.10263949490006463"/>
          <c:h val="0.115174194124342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84"/>
      <c:depthPercent val="7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638992759571562E-3"/>
          <c:y val="0.26410244544911038"/>
          <c:w val="0.66695492524452882"/>
          <c:h val="0.5992603829884741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B h="0"/>
              </a:sp3d>
            </c:spPr>
            <c:extLst>
              <c:ext xmlns:c16="http://schemas.microsoft.com/office/drawing/2014/chart" uri="{C3380CC4-5D6E-409C-BE32-E72D297353CC}">
                <c16:uniqueId val="{00000006-57BD-43B5-913A-030EBD3D71FF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4ABE-4655-92D7-33C38AE2F0B9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7BD-43B5-913A-030EBD3D71FF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76200" sx="79000" sy="79000" algn="ctr" rotWithShape="0">
                  <a:prstClr val="black">
                    <a:alpha val="31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4ABE-4655-92D7-33C38AE2F0B9}"/>
              </c:ext>
            </c:extLst>
          </c:dPt>
          <c:dPt>
            <c:idx val="4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4ABE-4655-92D7-33C38AE2F0B9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4ABE-4655-92D7-33C38AE2F0B9}"/>
              </c:ext>
            </c:extLst>
          </c:dPt>
          <c:dPt>
            <c:idx val="6"/>
            <c:bubble3D val="0"/>
            <c:spPr>
              <a:solidFill>
                <a:srgbClr val="FF99FF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57BD-43B5-913A-030EBD3D71FF}"/>
              </c:ext>
            </c:extLst>
          </c:dPt>
          <c:dPt>
            <c:idx val="7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7BD-43B5-913A-030EBD3D71FF}"/>
              </c:ext>
            </c:extLst>
          </c:dPt>
          <c:dPt>
            <c:idx val="8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4-57BD-43B5-913A-030EBD3D71FF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7BD-43B5-913A-030EBD3D71FF}"/>
              </c:ext>
            </c:extLst>
          </c:dPt>
          <c:dPt>
            <c:idx val="1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57BD-43B5-913A-030EBD3D71FF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7-4ABE-4655-92D7-33C38AE2F0B9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9-C8FA-423C-AC64-554E39792A2E}"/>
              </c:ext>
            </c:extLst>
          </c:dPt>
          <c:dLbls>
            <c:dLbl>
              <c:idx val="0"/>
              <c:layout>
                <c:manualLayout>
                  <c:x val="0"/>
                  <c:y val="8.53353908662451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7BD-43B5-913A-030EBD3D71FF}"/>
                </c:ext>
              </c:extLst>
            </c:dLbl>
            <c:dLbl>
              <c:idx val="1"/>
              <c:layout>
                <c:manualLayout>
                  <c:x val="1.4541386326017253E-2"/>
                  <c:y val="0.1935656426966047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ABE-4655-92D7-33C38AE2F0B9}"/>
                </c:ext>
              </c:extLst>
            </c:dLbl>
            <c:dLbl>
              <c:idx val="2"/>
              <c:layout>
                <c:manualLayout>
                  <c:x val="1.3219442114561144E-3"/>
                  <c:y val="9.157944385645823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7BD-43B5-913A-030EBD3D71FF}"/>
                </c:ext>
              </c:extLst>
            </c:dLbl>
            <c:dLbl>
              <c:idx val="3"/>
              <c:layout>
                <c:manualLayout>
                  <c:x val="7.4028875841542399E-2"/>
                  <c:y val="-0.1248810598042612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ABE-4655-92D7-33C38AE2F0B9}"/>
                </c:ext>
              </c:extLst>
            </c:dLbl>
            <c:dLbl>
              <c:idx val="4"/>
              <c:layout>
                <c:manualLayout>
                  <c:x val="0"/>
                  <c:y val="-4.99524239217044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ABE-4655-92D7-33C38AE2F0B9}"/>
                </c:ext>
              </c:extLst>
            </c:dLbl>
            <c:dLbl>
              <c:idx val="6"/>
              <c:layout>
                <c:manualLayout>
                  <c:x val="-6.8741098995718036E-2"/>
                  <c:y val="9.57421458499336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7BD-43B5-913A-030EBD3D71FF}"/>
                </c:ext>
              </c:extLst>
            </c:dLbl>
            <c:dLbl>
              <c:idx val="7"/>
              <c:layout>
                <c:manualLayout>
                  <c:x val="-1.3219442114561143E-2"/>
                  <c:y val="4.578972192822911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7BD-43B5-913A-030EBD3D71FF}"/>
                </c:ext>
              </c:extLst>
            </c:dLbl>
            <c:dLbl>
              <c:idx val="8"/>
              <c:layout>
                <c:manualLayout>
                  <c:x val="1.057555369164901E-2"/>
                  <c:y val="6.035917890539277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7BD-43B5-913A-030EBD3D71FF}"/>
                </c:ext>
              </c:extLst>
            </c:dLbl>
            <c:dLbl>
              <c:idx val="9"/>
              <c:layout>
                <c:manualLayout>
                  <c:x val="3.9658326343683424E-3"/>
                  <c:y val="0.1311251127944741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7BD-43B5-913A-030EBD3D71FF}"/>
                </c:ext>
              </c:extLst>
            </c:dLbl>
            <c:dLbl>
              <c:idx val="10"/>
              <c:numFmt formatCode="#,##0.00" sourceLinked="0"/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7-57BD-43B5-913A-030EBD3D71FF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 279  245,17 тыс. руб. (10,85%)
</c:v>
                </c:pt>
                <c:pt idx="1">
                  <c:v>Национальная оборона 3 134,62 тыс. руб. (0,12%)</c:v>
                </c:pt>
                <c:pt idx="2">
                  <c:v>Национальная безопасность и правохранительная деятельность 18 397,80тыс.руб.(0,72%)</c:v>
                </c:pt>
                <c:pt idx="3">
                  <c:v>Национальная экономика 255 379,84 тыс. руб. (9,93%)
</c:v>
                </c:pt>
                <c:pt idx="4">
                  <c:v>Жилищно-коммунальное хозяйство 409 621,16 тыс. руб. (15,93%)
</c:v>
                </c:pt>
                <c:pt idx="5">
                  <c:v>Охрана окружающей среды 6 137,48 тыс. руб. (0,24%)
</c:v>
                </c:pt>
                <c:pt idx="6">
                  <c:v>Образование 1 162 947,03 тыс. руб. (45,22%)
</c:v>
                </c:pt>
                <c:pt idx="7">
                  <c:v>Культура и кинематография 265 516,24 тыс. руб. (10,31%)
</c:v>
                </c:pt>
                <c:pt idx="8">
                  <c:v>
Социальная политика 63 162,09 тыс. руб. (2,46%)
</c:v>
                </c:pt>
                <c:pt idx="9">
                  <c:v>Физическая культура и спорт 97 611,49 тыс. руб. (3,80%)
</c:v>
                </c:pt>
                <c:pt idx="10">
                  <c:v>Средства массовой информации 10 852,91 тыс. руб. (0,42%)
</c:v>
                </c:pt>
              </c:strCache>
            </c:strRef>
          </c:cat>
          <c:val>
            <c:numRef>
              <c:f>Лист1!$B$2:$B$12</c:f>
              <c:numCache>
                <c:formatCode>0.00</c:formatCode>
                <c:ptCount val="11"/>
                <c:pt idx="0">
                  <c:v>279245.17</c:v>
                </c:pt>
                <c:pt idx="1">
                  <c:v>3134.62</c:v>
                </c:pt>
                <c:pt idx="2">
                  <c:v>18397.8</c:v>
                </c:pt>
                <c:pt idx="3">
                  <c:v>255379.84</c:v>
                </c:pt>
                <c:pt idx="4">
                  <c:v>409621.16</c:v>
                </c:pt>
                <c:pt idx="5">
                  <c:v>6137.48</c:v>
                </c:pt>
                <c:pt idx="6">
                  <c:v>1162947.03</c:v>
                </c:pt>
                <c:pt idx="7">
                  <c:v>265516.24</c:v>
                </c:pt>
                <c:pt idx="8">
                  <c:v>63162.09</c:v>
                </c:pt>
                <c:pt idx="9">
                  <c:v>97611.49</c:v>
                </c:pt>
                <c:pt idx="10">
                  <c:v>10852.91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BD-43B5-913A-030EBD3D71F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B-4084-4A51-B6EA-56F0CACBF39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D-4084-4A51-B6EA-56F0CACBF39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F-4084-4A51-B6EA-56F0CACBF39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1-4084-4A51-B6EA-56F0CACBF39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3-4084-4A51-B6EA-56F0CACBF39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5-4084-4A51-B6EA-56F0CACBF39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7-4084-4A51-B6EA-56F0CACBF39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9-4084-4A51-B6EA-56F0CACBF39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B-4084-4A51-B6EA-56F0CACBF396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D-4084-4A51-B6EA-56F0CACBF396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F-4084-4A51-B6EA-56F0CACBF396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31-4084-4A51-B6EA-56F0CACBF396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33-4084-4A51-B6EA-56F0CACBF396}"/>
              </c:ext>
            </c:extLst>
          </c:dPt>
          <c:dLbls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 279  245,17 тыс. руб. (10,85%)
</c:v>
                </c:pt>
                <c:pt idx="1">
                  <c:v>Национальная оборона 3 134,62 тыс. руб. (0,12%)</c:v>
                </c:pt>
                <c:pt idx="2">
                  <c:v>Национальная безопасность и правохранительная деятельность 18 397,80тыс.руб.(0,72%)</c:v>
                </c:pt>
                <c:pt idx="3">
                  <c:v>Национальная экономика 255 379,84 тыс. руб. (9,93%)
</c:v>
                </c:pt>
                <c:pt idx="4">
                  <c:v>Жилищно-коммунальное хозяйство 409 621,16 тыс. руб. (15,93%)
</c:v>
                </c:pt>
                <c:pt idx="5">
                  <c:v>Охрана окружающей среды 6 137,48 тыс. руб. (0,24%)
</c:v>
                </c:pt>
                <c:pt idx="6">
                  <c:v>Образование 1 162 947,03 тыс. руб. (45,22%)
</c:v>
                </c:pt>
                <c:pt idx="7">
                  <c:v>Культура и кинематография 265 516,24 тыс. руб. (10,31%)
</c:v>
                </c:pt>
                <c:pt idx="8">
                  <c:v>
Социальная политика 63 162,09 тыс. руб. (2,46%)
</c:v>
                </c:pt>
                <c:pt idx="9">
                  <c:v>Физическая культура и спорт 97 611,49 тыс. руб. (3,80%)
</c:v>
                </c:pt>
                <c:pt idx="10">
                  <c:v>Средства массовой информации 10 852,91 тыс. руб. (0,42%)
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18-C8FA-423C-AC64-554E39792A2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7"/>
        <c:txPr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8"/>
        <c:txPr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9"/>
        <c:txPr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0"/>
        <c:txPr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629158173479609"/>
          <c:y val="5.5402781995549516E-3"/>
          <c:w val="0.33708418265203915"/>
          <c:h val="0.9694836250120046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alpha val="0"/>
            </a:schemeClr>
          </a:gs>
          <a:gs pos="50000">
            <a:schemeClr val="phClr"/>
          </a:gs>
        </a:gsLst>
        <a:lin ang="5400000" scaled="0"/>
      </a:gradFill>
      <a:sp3d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alpha val="0"/>
            </a:schemeClr>
          </a:gs>
          <a:gs pos="50000">
            <a:schemeClr val="phClr"/>
          </a:gs>
        </a:gsLst>
        <a:lin ang="5400000" scaled="0"/>
      </a:gradFill>
      <a:sp3d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732BC6-9063-446C-9AD6-AEA39B8A9F69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8478E6-0B9E-465B-9E92-605526F466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211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42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330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128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171" y="-8468"/>
            <a:ext cx="993395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812" y="2404534"/>
            <a:ext cx="631227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4812" y="4050835"/>
            <a:ext cx="631227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728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400" y="4470400"/>
            <a:ext cx="687669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357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2830" y="3632200"/>
            <a:ext cx="58714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470400"/>
            <a:ext cx="687669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7222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931988"/>
            <a:ext cx="687669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209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360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169" y="609600"/>
            <a:ext cx="686992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382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011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5421" y="609601"/>
            <a:ext cx="1060380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399" y="609601"/>
            <a:ext cx="5627945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0731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1590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253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2700869"/>
            <a:ext cx="687669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68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1" y="2160589"/>
            <a:ext cx="3345451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637" y="2160590"/>
            <a:ext cx="3345453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498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399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8860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8860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792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609600"/>
            <a:ext cx="6876690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965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63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498604"/>
            <a:ext cx="3022697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882" y="514926"/>
            <a:ext cx="366820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2777069"/>
            <a:ext cx="3022697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5/19/2022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693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4800600"/>
            <a:ext cx="687669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399" y="609600"/>
            <a:ext cx="6876690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5367338"/>
            <a:ext cx="687669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1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172" y="-8468"/>
            <a:ext cx="993395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590"/>
            <a:ext cx="687669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55696" y="6041364"/>
            <a:ext cx="741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0399" y="6041364"/>
            <a:ext cx="5008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81732" y="6041364"/>
            <a:ext cx="555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465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  <p:sldLayoutId id="2147483738" r:id="rId16"/>
    <p:sldLayoutId id="214748373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74776" y="307731"/>
            <a:ext cx="8104632" cy="621616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3840"/>
              </a:lnSpc>
            </a:pPr>
            <a:r>
              <a:rPr lang="ru" sz="3100" b="1" dirty="0" smtClean="0">
                <a:latin typeface="Times New Roman"/>
              </a:rPr>
              <a:t>Администрация Талдомского городского округа</a:t>
            </a:r>
          </a:p>
          <a:p>
            <a:pPr indent="0" algn="ctr">
              <a:lnSpc>
                <a:spcPts val="3840"/>
              </a:lnSpc>
            </a:pPr>
            <a:endParaRPr lang="ru" sz="3100" b="1" dirty="0">
              <a:latin typeface="Times New Roman"/>
            </a:endParaRPr>
          </a:p>
          <a:p>
            <a:pPr indent="0" algn="ctr">
              <a:lnSpc>
                <a:spcPts val="3840"/>
              </a:lnSpc>
            </a:pPr>
            <a:endParaRPr lang="ru" sz="3100" b="1" dirty="0" smtClean="0">
              <a:latin typeface="Times New Roman"/>
            </a:endParaRPr>
          </a:p>
          <a:p>
            <a:pPr indent="0" algn="ctr">
              <a:lnSpc>
                <a:spcPts val="3840"/>
              </a:lnSpc>
            </a:pPr>
            <a:r>
              <a:rPr lang="ru" sz="3100" b="1" dirty="0" smtClean="0">
                <a:latin typeface="Times New Roman"/>
              </a:rPr>
              <a:t>БЮДЖЕТ </a:t>
            </a:r>
            <a:r>
              <a:rPr lang="ru" sz="3100" b="1" dirty="0">
                <a:latin typeface="Times New Roman"/>
              </a:rPr>
              <a:t>ДЛЯ ГРАЖДАН </a:t>
            </a:r>
            <a:endParaRPr lang="ru" sz="3100" b="1" dirty="0" smtClean="0">
              <a:latin typeface="Times New Roman"/>
            </a:endParaRPr>
          </a:p>
          <a:p>
            <a:pPr indent="0" algn="ctr">
              <a:lnSpc>
                <a:spcPts val="3840"/>
              </a:lnSpc>
            </a:pPr>
            <a:r>
              <a:rPr lang="ru" sz="3100" b="1" smtClean="0">
                <a:latin typeface="Times New Roman"/>
              </a:rPr>
              <a:t>к  </a:t>
            </a:r>
            <a:r>
              <a:rPr lang="ru" sz="3100" b="1" smtClean="0">
                <a:latin typeface="Times New Roman"/>
              </a:rPr>
              <a:t>решению </a:t>
            </a:r>
            <a:r>
              <a:rPr lang="ru" sz="3100" b="1" dirty="0">
                <a:latin typeface="Times New Roman"/>
              </a:rPr>
              <a:t>Совета депутатов </a:t>
            </a:r>
            <a:r>
              <a:rPr lang="ru" sz="3100" b="1" dirty="0" smtClean="0">
                <a:latin typeface="Times New Roman"/>
              </a:rPr>
              <a:t>Талдомского городского округа «Об исполнении бюджета Талдомского городского </a:t>
            </a:r>
            <a:r>
              <a:rPr lang="ru" sz="3100" b="1" dirty="0">
                <a:latin typeface="Times New Roman"/>
              </a:rPr>
              <a:t>округа </a:t>
            </a:r>
            <a:r>
              <a:rPr lang="ru" sz="3100" b="1" dirty="0" smtClean="0">
                <a:latin typeface="Times New Roman"/>
              </a:rPr>
              <a:t>за  2021 год»</a:t>
            </a:r>
            <a:endParaRPr lang="ru" sz="3100" b="1" dirty="0">
              <a:latin typeface="Times New Roman"/>
            </a:endParaRPr>
          </a:p>
          <a:p>
            <a:pPr marL="3759200" indent="0" algn="just"/>
            <a:endParaRPr lang="ru" sz="800" u="sng" dirty="0">
              <a:solidFill>
                <a:srgbClr val="4C5F71"/>
              </a:solidFill>
              <a:latin typeface="Times New Roman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0630" y="182880"/>
            <a:ext cx="8548232" cy="608428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b="1" dirty="0" smtClean="0">
                <a:latin typeface="Times New Roman"/>
              </a:rPr>
              <a:t>Льготы и ставки по местным налогам в 2021году</a:t>
            </a:r>
            <a:endParaRPr lang="ru" b="1" dirty="0">
              <a:latin typeface="Times New Roman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434522"/>
              </p:ext>
            </p:extLst>
          </p:nvPr>
        </p:nvGraphicFramePr>
        <p:xfrm>
          <a:off x="536331" y="562710"/>
          <a:ext cx="9100037" cy="5990490"/>
        </p:xfrm>
        <a:graphic>
          <a:graphicData uri="http://schemas.openxmlformats.org/drawingml/2006/table">
            <a:tbl>
              <a:tblPr/>
              <a:tblGrid>
                <a:gridCol w="1516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497">
                  <a:extLst>
                    <a:ext uri="{9D8B030D-6E8A-4147-A177-3AD203B41FA5}">
                      <a16:colId xmlns:a16="http://schemas.microsoft.com/office/drawing/2014/main" val="3996452493"/>
                    </a:ext>
                  </a:extLst>
                </a:gridCol>
                <a:gridCol w="1966868">
                  <a:extLst>
                    <a:ext uri="{9D8B030D-6E8A-4147-A177-3AD203B41FA5}">
                      <a16:colId xmlns:a16="http://schemas.microsoft.com/office/drawing/2014/main" val="855728689"/>
                    </a:ext>
                  </a:extLst>
                </a:gridCol>
              </a:tblGrid>
              <a:tr h="350329"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Ставка налога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Льготы 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Нормативно-правовой документ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1730">
                <a:tc gridSpan="3">
                  <a:txBody>
                    <a:bodyPr/>
                    <a:lstStyle/>
                    <a:p>
                      <a:pPr indent="0" algn="ctr"/>
                      <a:endParaRPr lang="ru" sz="1400" b="1" i="1" dirty="0" smtClean="0">
                        <a:latin typeface="Times New Roman"/>
                      </a:endParaRPr>
                    </a:p>
                    <a:p>
                      <a:pPr indent="0" algn="ctr"/>
                      <a:r>
                        <a:rPr lang="ru" sz="1400" b="1" i="1" dirty="0" smtClean="0">
                          <a:latin typeface="Times New Roman"/>
                        </a:rPr>
                        <a:t>Земельный</a:t>
                      </a:r>
                      <a:r>
                        <a:rPr lang="ru" sz="1400" b="1" i="1" baseline="0" dirty="0" smtClean="0">
                          <a:latin typeface="Times New Roman"/>
                        </a:rPr>
                        <a:t> налог с физических лиц</a:t>
                      </a:r>
                      <a:endParaRPr lang="ru" sz="1400" b="1" i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9307">
                <a:tc>
                  <a:txBody>
                    <a:bodyPr/>
                    <a:lstStyle/>
                    <a:p>
                      <a:pPr algn="just">
                        <a:lnSpc>
                          <a:spcPts val="14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размерах от 0,3 процента до 1,5</a:t>
                      </a:r>
                    </a:p>
                    <a:p>
                      <a:pPr algn="just">
                        <a:lnSpc>
                          <a:spcPts val="14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процентов от кадастровой стоимости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земельного участка в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зависимости от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категории земель и вида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разрешенного использования</a:t>
                      </a:r>
                      <a:endParaRPr lang="ru-RU" sz="9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Льготы предоставлены:</a:t>
                      </a:r>
                    </a:p>
                    <a:p>
                      <a:pPr marL="6350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-участникам, ветеранам и инвалидам  Великой Отечественной Войны;</a:t>
                      </a:r>
                    </a:p>
                    <a:p>
                      <a:pPr marL="6350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-вдовам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участников Великой Отечественной Войны, а также гражданам на которых законодательством распространены социальные гарантии и льготы участников Великой Отечественной войны;</a:t>
                      </a:r>
                    </a:p>
                    <a:p>
                      <a:pPr marL="6350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-ветеранам  и инвалидам боевых действий;</a:t>
                      </a:r>
                    </a:p>
                    <a:p>
                      <a:pPr marL="6350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-инвалидам </a:t>
                      </a:r>
                      <a:r>
                        <a:rPr lang="en-US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I 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 </a:t>
                      </a:r>
                      <a:r>
                        <a:rPr lang="en-US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 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группы инвалидности; инвалиды с детства, дети-инвалиды,</a:t>
                      </a:r>
                    </a:p>
                    <a:p>
                      <a:pPr marL="63500" indent="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-Герои Советского Союза, Герои Российской Федерации, Герои Социалистического Труда и полные кавалеры орденов Славы, Трудовой славы, «За дружбу Родине в вооруженных Силах СССР»</a:t>
                      </a:r>
                    </a:p>
                    <a:p>
                      <a:pPr marL="63500" indent="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-граждане, подвергающиеся воздействию радиации вследствие катастрофы на Чернобыльской АЭС и других радиационных аварий на атомных объектах, а также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</a:p>
                    <a:p>
                      <a:pPr marL="63500" indent="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пенсионерам 70 лет и старше;</a:t>
                      </a:r>
                    </a:p>
                    <a:p>
                      <a:pPr marL="63500" indent="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почетным гражданам Талдомского городского округа, Талдомского муниципального района, городских и сельских поселений Талдомского муниципального района;</a:t>
                      </a:r>
                    </a:p>
                    <a:p>
                      <a:pPr marL="63500" indent="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ru-RU" sz="900" b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Решение Совета депутатов от 29.11.2018г. №102 "О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земельном налоге " (с изменениями от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26.12.2019г. </a:t>
                      </a: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), Решение Совета депутатов от 21.05.2020г. №32 "О предоставлении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отдельным категориям налогоплательщиков льготы по уплате земельного налога Московской области«, Решение совета депутатов  от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24.06.2021года №35 О внесение изменений  и дополнений  в решение Совета депутатов Талдомского городского округа Московской области №102 от 29.11.2018г «О земельном налоге»</a:t>
                      </a:r>
                      <a:endParaRPr lang="ru-RU" sz="900" b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9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929">
                <a:tc gridSpan="3">
                  <a:txBody>
                    <a:bodyPr/>
                    <a:lstStyle/>
                    <a:p>
                      <a:pPr algn="ctr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900" b="1" i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Земельный налог с юридических</a:t>
                      </a:r>
                      <a:r>
                        <a:rPr lang="ru-RU" sz="1400" b="1" i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лиц</a:t>
                      </a:r>
                      <a:endParaRPr lang="ru-RU" sz="1400" b="1" i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1694">
                <a:tc>
                  <a:txBody>
                    <a:bodyPr/>
                    <a:lstStyle/>
                    <a:p>
                      <a:pPr algn="just">
                        <a:lnSpc>
                          <a:spcPts val="14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размерах от 0,3 процента до 1,5</a:t>
                      </a:r>
                    </a:p>
                    <a:p>
                      <a:pPr algn="just">
                        <a:lnSpc>
                          <a:spcPts val="14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процентов от кадастровой стоимости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земельного участка в зависимости от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категории земель и вида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разрешенного использования</a:t>
                      </a:r>
                      <a:endParaRPr lang="ru-RU" sz="9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Льготы предоставлены:</a:t>
                      </a: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налогоплательщикам,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имеющие земельные участки , занимаемые кладбищами;</a:t>
                      </a: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организациям, имеющие земельные участки, занимаемые муниципальными парками культуры и отдыха;</a:t>
                      </a: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Органы местного самоуправления Талдомского городского округа Московской области, а также муниципальные казенные учреждения  Талдомского городского округа, вид деятельности которых направлен на сопровождение процедуры оформления права муниципальной собственности Талдомского городского округа на объекты недвижимости, включая земельные участки.</a:t>
                      </a: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Муниципальным организациям, в т.ч. бюджетным(казенным) учреждениям и их обособленным подразделениям - в отношении земельных участков(территории) общего пользования в границах населенных пунктов, занятых объектами улично-дорожной сети, автомобильными дорогами и пешеходными тротуарами, пешеходными переходами, бульварами, площадями, проездами.</a:t>
                      </a: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900" b="0" baseline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9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0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Решение Совета депутатов от 29.11.2018г. №102 "О земельном налоге " (с изменениями от 26.12.2019г. N 113) Решение совета депутатов  от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24.06.2021года №35 О внесение изменений  и дополнений  в решение Совета депутатов Талдомского городского округа Московской области №102 от 29.11.2018г «О земельном налоге»</a:t>
                      </a:r>
                      <a:endParaRPr lang="ru-RU" sz="900" b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ts val="10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65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923" y="182879"/>
            <a:ext cx="9504485" cy="942535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2400" b="1" dirty="0" smtClean="0">
                <a:latin typeface="Times New Roman"/>
              </a:rPr>
              <a:t>Объемы выпадающих доходов в связи с предоставлением налоговых льгот в 2021 году</a:t>
            </a:r>
            <a:endParaRPr lang="ru" sz="2400" b="1" dirty="0">
              <a:latin typeface="Times New Roman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971209"/>
              </p:ext>
            </p:extLst>
          </p:nvPr>
        </p:nvGraphicFramePr>
        <p:xfrm>
          <a:off x="369276" y="949570"/>
          <a:ext cx="9416561" cy="5430281"/>
        </p:xfrm>
        <a:graphic>
          <a:graphicData uri="http://schemas.openxmlformats.org/drawingml/2006/table">
            <a:tbl>
              <a:tblPr/>
              <a:tblGrid>
                <a:gridCol w="3394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6277">
                  <a:extLst>
                    <a:ext uri="{9D8B030D-6E8A-4147-A177-3AD203B41FA5}">
                      <a16:colId xmlns:a16="http://schemas.microsoft.com/office/drawing/2014/main" val="804315324"/>
                    </a:ext>
                  </a:extLst>
                </a:gridCol>
                <a:gridCol w="2312377">
                  <a:extLst>
                    <a:ext uri="{9D8B030D-6E8A-4147-A177-3AD203B41FA5}">
                      <a16:colId xmlns:a16="http://schemas.microsoft.com/office/drawing/2014/main" val="2673625305"/>
                    </a:ext>
                  </a:extLst>
                </a:gridCol>
                <a:gridCol w="1248508">
                  <a:extLst>
                    <a:ext uri="{9D8B030D-6E8A-4147-A177-3AD203B41FA5}">
                      <a16:colId xmlns:a16="http://schemas.microsoft.com/office/drawing/2014/main" val="1787927262"/>
                    </a:ext>
                  </a:extLst>
                </a:gridCol>
                <a:gridCol w="1019906">
                  <a:extLst>
                    <a:ext uri="{9D8B030D-6E8A-4147-A177-3AD203B41FA5}">
                      <a16:colId xmlns:a16="http://schemas.microsoft.com/office/drawing/2014/main" val="426220325"/>
                    </a:ext>
                  </a:extLst>
                </a:gridCol>
              </a:tblGrid>
              <a:tr h="322227"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№п/п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Наименование налоговой льготы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Нормативно правовой акт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План на год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Факт за  год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113"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Земельный налог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Решение Совета депутатов от 29.11.2018г. №102 "О</a:t>
                      </a: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8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земельном налоге " (с изменениями от</a:t>
                      </a: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26.12.2019г. </a:t>
                      </a:r>
                      <a:r>
                        <a:rPr lang="ru-RU" sz="8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), Решение Совета депутатов от 21.05.2020г. №32 "О предоставлении</a:t>
                      </a: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8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отдельным категориям налогоплательщиков льготы по уплате земельного налога Московской области«, Решение совета депутатов  от</a:t>
                      </a: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24.06.2021года №35 О внесение изменений  и дополнений  в решение Совета депутатов Талдомского городского округа Московской области №102 от 29.11.2018г «О земельном налоге»</a:t>
                      </a:r>
                      <a:endParaRPr lang="ru-RU" sz="800" b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indent="0" algn="ctr"/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4197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4197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2502702"/>
                  </a:ext>
                </a:extLst>
              </a:tr>
              <a:tr h="131820">
                <a:tc rowSpan="4"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1.1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" sz="900" b="1" dirty="0" smtClean="0">
                          <a:latin typeface="Times New Roman"/>
                        </a:rPr>
                        <a:t>Льготы налогоплательщикам-организациям: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indent="0" algn="ctr"/>
                      <a:endParaRPr lang="ru" sz="900" b="1" dirty="0" smtClean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1979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1979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045632"/>
                  </a:ext>
                </a:extLst>
              </a:tr>
              <a:tr h="371999"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1" dirty="0" smtClean="0">
                          <a:latin typeface="Times New Roman"/>
                        </a:rPr>
                        <a:t>-</a:t>
                      </a:r>
                      <a:r>
                        <a:rPr lang="ru" sz="900" b="0" dirty="0" smtClean="0">
                          <a:latin typeface="Times New Roman"/>
                        </a:rPr>
                        <a:t>Освобождение уплаты от уплаты земельного</a:t>
                      </a:r>
                      <a:r>
                        <a:rPr lang="ru" sz="900" b="0" baseline="0" dirty="0" smtClean="0">
                          <a:latin typeface="Times New Roman"/>
                        </a:rPr>
                        <a:t> налога на 100% направленные на сопровождение процедуры оформление права собственности</a:t>
                      </a:r>
                    </a:p>
                  </a:txBody>
                  <a:tcPr marL="0" marR="0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 smtClean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61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61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414093"/>
                  </a:ext>
                </a:extLst>
              </a:tr>
              <a:tr h="667916"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0" baseline="0" dirty="0" smtClean="0">
                          <a:latin typeface="Times New Roman"/>
                        </a:rPr>
                        <a:t>-Освобождение  от уплаты земельного налога на 100% организации.за земельные участки, занимаемые парками культуры и отдыха</a:t>
                      </a:r>
                    </a:p>
                  </a:txBody>
                  <a:tcPr marL="0" marR="0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 smtClean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1860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1860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3238936"/>
                  </a:ext>
                </a:extLst>
              </a:tr>
              <a:tr h="447743">
                <a:tc vMerge="1">
                  <a:txBody>
                    <a:bodyPr/>
                    <a:lstStyle/>
                    <a:p>
                      <a:pPr indent="0" algn="ctr"/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0" baseline="0" dirty="0" smtClean="0">
                          <a:latin typeface="Times New Roman"/>
                        </a:rPr>
                        <a:t>- </a:t>
                      </a:r>
                      <a:r>
                        <a:rPr lang="ru-RU" sz="900" b="0" baseline="0" dirty="0" smtClean="0">
                          <a:latin typeface="Times New Roman"/>
                        </a:rPr>
                        <a:t>О</a:t>
                      </a:r>
                      <a:r>
                        <a:rPr lang="ru" sz="900" b="0" baseline="0" dirty="0" smtClean="0">
                          <a:latin typeface="Times New Roman"/>
                        </a:rPr>
                        <a:t>свобождение от уплаты земельного налога на 100% земельные участки,занимаемые кладбищами</a:t>
                      </a:r>
                    </a:p>
                  </a:txBody>
                  <a:tcPr marL="0" marR="0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pPr indent="0" algn="ctr"/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58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58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3500949"/>
                  </a:ext>
                </a:extLst>
              </a:tr>
              <a:tr h="165011">
                <a:tc rowSpan="10"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1.2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" sz="900" b="1" dirty="0" smtClean="0">
                          <a:latin typeface="Times New Roman"/>
                        </a:rPr>
                        <a:t>Льготы налогоплательщикам-физическим лицам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Решение Совета депутатов от 29.11.2018г. №102 "О земельном налоге " (с изменениями от 26.12.2019г. N 113) Решение совета депутатов  от</a:t>
                      </a: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24.06.2021года №35 О внесение изменений  и дополнений  в решение Совета депутатов Талдомского городского округа Московской области №102 от 29.11.2018г «О земельном налоге»</a:t>
                      </a:r>
                      <a:endParaRPr lang="ru-RU" sz="800" b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indent="0" algn="ctr"/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2218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2218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6829016"/>
                  </a:ext>
                </a:extLst>
              </a:tr>
              <a:tr h="157924"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0" dirty="0" smtClean="0">
                          <a:latin typeface="Times New Roman"/>
                        </a:rPr>
                        <a:t>-участники,ветераны и инвалиды  Великой Отечественной войны </a:t>
                      </a:r>
                    </a:p>
                  </a:txBody>
                  <a:tcPr marL="0" marR="0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82</a:t>
                      </a: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82</a:t>
                      </a: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3384824"/>
                  </a:ext>
                </a:extLst>
              </a:tr>
              <a:tr h="421793"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0" dirty="0" smtClean="0">
                          <a:latin typeface="Times New Roman"/>
                        </a:rPr>
                        <a:t>-вдовы участников</a:t>
                      </a:r>
                      <a:r>
                        <a:rPr lang="ru" sz="900" b="0" baseline="0" dirty="0" smtClean="0">
                          <a:latin typeface="Times New Roman"/>
                        </a:rPr>
                        <a:t> Великой Отечественной войны, а также граждане, на которых заканодательством распространены социальные гарантии и льготы участников Великой Отечественной войны</a:t>
                      </a:r>
                    </a:p>
                  </a:txBody>
                  <a:tcPr marL="0" marR="0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3</a:t>
                      </a: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3</a:t>
                      </a: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58659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0" baseline="0" dirty="0" smtClean="0">
                          <a:latin typeface="Times New Roman"/>
                        </a:rPr>
                        <a:t>-ветераны и инвалиды  боевых действий</a:t>
                      </a:r>
                    </a:p>
                  </a:txBody>
                  <a:tcPr marL="0" marR="0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028360"/>
                  </a:ext>
                </a:extLst>
              </a:tr>
              <a:tr h="157924"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" sz="900" b="0" baseline="0" dirty="0" smtClean="0">
                        <a:latin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195</a:t>
                      </a: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195</a:t>
                      </a: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4479964"/>
                  </a:ext>
                </a:extLst>
              </a:tr>
              <a:tr h="265336"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0" baseline="0" dirty="0" smtClean="0">
                          <a:latin typeface="Times New Roman"/>
                        </a:rPr>
                        <a:t>-инвалиды </a:t>
                      </a:r>
                      <a:r>
                        <a:rPr lang="en-US" sz="900" b="0" baseline="0" dirty="0" smtClean="0">
                          <a:latin typeface="Times New Roman"/>
                        </a:rPr>
                        <a:t>I </a:t>
                      </a:r>
                      <a:r>
                        <a:rPr lang="ru-RU" sz="900" b="0" baseline="0" dirty="0" smtClean="0">
                          <a:latin typeface="Times New Roman"/>
                        </a:rPr>
                        <a:t>и</a:t>
                      </a:r>
                      <a:r>
                        <a:rPr lang="en-US" sz="900" b="0" baseline="0" dirty="0" smtClean="0">
                          <a:latin typeface="Times New Roman"/>
                        </a:rPr>
                        <a:t> II</a:t>
                      </a:r>
                      <a:r>
                        <a:rPr lang="ru-RU" sz="900" b="0" baseline="0" dirty="0" smtClean="0">
                          <a:latin typeface="Times New Roman"/>
                        </a:rPr>
                        <a:t> групп инвалидности, инвалиды с детства, дети-инвалиды</a:t>
                      </a:r>
                    </a:p>
                  </a:txBody>
                  <a:tcPr marL="0" marR="0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703</a:t>
                      </a: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703</a:t>
                      </a: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8244193"/>
                  </a:ext>
                </a:extLst>
              </a:tr>
              <a:tr h="678668"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baseline="0" dirty="0" smtClean="0">
                          <a:latin typeface="Times New Roman"/>
                        </a:rPr>
                        <a:t>-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граждане, подвергающиеся воздействию радиации вследствие катастрофы на Чернобыльской АЭС и других радиационных аварий на атомных объектах, а также в результате испытаний, учений и иных работ, связанных с любыми видами ядерных установок, включая ядерное оружие и космическую технику</a:t>
                      </a:r>
                    </a:p>
                  </a:txBody>
                  <a:tcPr marL="0" marR="0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69</a:t>
                      </a: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69</a:t>
                      </a: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164179"/>
                  </a:ext>
                </a:extLst>
              </a:tr>
              <a:tr h="157924"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-пенсионерам 70 лет и старше</a:t>
                      </a:r>
                    </a:p>
                  </a:txBody>
                  <a:tcPr marL="0" marR="0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1141</a:t>
                      </a: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1141</a:t>
                      </a: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440787"/>
                  </a:ext>
                </a:extLst>
              </a:tr>
              <a:tr h="371999"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0" baseline="0" dirty="0" smtClean="0">
                          <a:effectLst/>
                          <a:latin typeface="Times New Roman"/>
                          <a:ea typeface="+mn-ea"/>
                        </a:rPr>
                        <a:t>-</a:t>
                      </a:r>
                      <a:r>
                        <a:rPr lang="ru-RU" sz="9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почетным гражданам Талдомского городского округа, Талдомского муниципального района, городских и сельских поселений Талдомского муниципального района;</a:t>
                      </a:r>
                    </a:p>
                  </a:txBody>
                  <a:tcPr marL="0" marR="0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pPr indent="0" algn="ctr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3</a:t>
                      </a: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3</a:t>
                      </a: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8213672"/>
                  </a:ext>
                </a:extLst>
              </a:tr>
              <a:tr h="527280">
                <a:tc vMerge="1">
                  <a:txBody>
                    <a:bodyPr/>
                    <a:lstStyle/>
                    <a:p>
                      <a:pPr indent="0" algn="ctr"/>
                      <a:endParaRPr lang="ru" sz="11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0" dirty="0" smtClean="0">
                          <a:latin typeface="Times New Roman"/>
                        </a:rPr>
                        <a:t>-пенсионеры , доход которых ниже двухкратной велечины прожиточного минимума,установленной в Московской области для пенсионеров в 4 квартале года, предшествующего налоговому периоду</a:t>
                      </a:r>
                    </a:p>
                    <a:p>
                      <a:pPr indent="0" algn="l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pPr indent="0" algn="ctr"/>
                      <a:endParaRPr lang="ru" sz="11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22</a:t>
                      </a: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0" dirty="0" smtClean="0">
                          <a:latin typeface="Times New Roman"/>
                        </a:rPr>
                        <a:t>22</a:t>
                      </a: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2966755"/>
                  </a:ext>
                </a:extLst>
              </a:tr>
              <a:tr h="351924">
                <a:tc>
                  <a:txBody>
                    <a:bodyPr/>
                    <a:lstStyle/>
                    <a:p>
                      <a:pPr indent="0" algn="ctr"/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Итого налоговых льгот: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4197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4197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101485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8255977" y="773724"/>
            <a:ext cx="1232447" cy="175845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2104771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93432" y="114301"/>
            <a:ext cx="9504484" cy="694592"/>
          </a:xfrm>
          <a:prstGeom prst="rect">
            <a:avLst/>
          </a:prstGeom>
          <a:noFill/>
        </p:spPr>
        <p:txBody>
          <a:bodyPr wrap="none" lIns="0" tIns="0" rIns="0" bIns="0" anchor="ctr">
            <a:noAutofit/>
          </a:bodyPr>
          <a:lstStyle/>
          <a:p>
            <a:pPr indent="0" algn="ctr"/>
            <a:r>
              <a:rPr lang="ru" sz="1900" b="1" dirty="0" smtClean="0">
                <a:latin typeface="Times New Roman"/>
              </a:rPr>
              <a:t>Распределение ассигнований по разделам и подразделам классификации </a:t>
            </a:r>
          </a:p>
          <a:p>
            <a:pPr indent="0" algn="ctr"/>
            <a:r>
              <a:rPr lang="ru" sz="1900" b="1" dirty="0" smtClean="0">
                <a:latin typeface="Times New Roman"/>
              </a:rPr>
              <a:t>      расходов бюджета Талдомского городского округа за  2021 год</a:t>
            </a:r>
            <a:endParaRPr lang="ru" sz="1900" b="1" dirty="0">
              <a:latin typeface="Times New Roman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824750"/>
              </p:ext>
            </p:extLst>
          </p:nvPr>
        </p:nvGraphicFramePr>
        <p:xfrm>
          <a:off x="158261" y="685803"/>
          <a:ext cx="9563850" cy="6149212"/>
        </p:xfrm>
        <a:graphic>
          <a:graphicData uri="http://schemas.openxmlformats.org/drawingml/2006/table">
            <a:tbl>
              <a:tblPr/>
              <a:tblGrid>
                <a:gridCol w="27494">
                  <a:extLst>
                    <a:ext uri="{9D8B030D-6E8A-4147-A177-3AD203B41FA5}">
                      <a16:colId xmlns:a16="http://schemas.microsoft.com/office/drawing/2014/main" val="1126908442"/>
                    </a:ext>
                  </a:extLst>
                </a:gridCol>
                <a:gridCol w="26447">
                  <a:extLst>
                    <a:ext uri="{9D8B030D-6E8A-4147-A177-3AD203B41FA5}">
                      <a16:colId xmlns:a16="http://schemas.microsoft.com/office/drawing/2014/main" val="160539610"/>
                    </a:ext>
                  </a:extLst>
                </a:gridCol>
                <a:gridCol w="26447">
                  <a:extLst>
                    <a:ext uri="{9D8B030D-6E8A-4147-A177-3AD203B41FA5}">
                      <a16:colId xmlns:a16="http://schemas.microsoft.com/office/drawing/2014/main" val="4192548090"/>
                    </a:ext>
                  </a:extLst>
                </a:gridCol>
                <a:gridCol w="398615">
                  <a:extLst>
                    <a:ext uri="{9D8B030D-6E8A-4147-A177-3AD203B41FA5}">
                      <a16:colId xmlns:a16="http://schemas.microsoft.com/office/drawing/2014/main" val="2833464055"/>
                    </a:ext>
                  </a:extLst>
                </a:gridCol>
                <a:gridCol w="4172128">
                  <a:extLst>
                    <a:ext uri="{9D8B030D-6E8A-4147-A177-3AD203B41FA5}">
                      <a16:colId xmlns:a16="http://schemas.microsoft.com/office/drawing/2014/main" val="1779127653"/>
                    </a:ext>
                  </a:extLst>
                </a:gridCol>
                <a:gridCol w="501162">
                  <a:extLst>
                    <a:ext uri="{9D8B030D-6E8A-4147-A177-3AD203B41FA5}">
                      <a16:colId xmlns:a16="http://schemas.microsoft.com/office/drawing/2014/main" val="2743998485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4086698782"/>
                    </a:ext>
                  </a:extLst>
                </a:gridCol>
                <a:gridCol w="896815">
                  <a:extLst>
                    <a:ext uri="{9D8B030D-6E8A-4147-A177-3AD203B41FA5}">
                      <a16:colId xmlns:a16="http://schemas.microsoft.com/office/drawing/2014/main" val="3177269548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61671046"/>
                    </a:ext>
                  </a:extLst>
                </a:gridCol>
                <a:gridCol w="712177">
                  <a:extLst>
                    <a:ext uri="{9D8B030D-6E8A-4147-A177-3AD203B41FA5}">
                      <a16:colId xmlns:a16="http://schemas.microsoft.com/office/drawing/2014/main" val="58736050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val="259937794"/>
                    </a:ext>
                  </a:extLst>
                </a:gridCol>
                <a:gridCol w="709996">
                  <a:extLst>
                    <a:ext uri="{9D8B030D-6E8A-4147-A177-3AD203B41FA5}">
                      <a16:colId xmlns:a16="http://schemas.microsoft.com/office/drawing/2014/main" val="697705654"/>
                    </a:ext>
                  </a:extLst>
                </a:gridCol>
              </a:tblGrid>
              <a:tr h="97326">
                <a:tc gridSpan="4">
                  <a:txBody>
                    <a:bodyPr/>
                    <a:lstStyle/>
                    <a:p>
                      <a:pPr algn="ctr" fontAlgn="b"/>
                      <a:endParaRPr lang="ru-RU" sz="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47" marR="1047" marT="1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47" marR="1047" marT="1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47" marR="1047" marT="1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47" marR="1047" marT="1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47" marR="1047" marT="1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47" marR="1047" marT="1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47" marR="1047" marT="1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(тыс.руб.)</a:t>
                      </a:r>
                    </a:p>
                  </a:txBody>
                  <a:tcPr marL="1047" marR="1047" marT="1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47" marR="1047" marT="1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9142798"/>
                  </a:ext>
                </a:extLst>
              </a:tr>
              <a:tr h="49175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Раздел, подраздел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Первоначальный план по решению о бюджете на 2021 год</a:t>
                      </a:r>
                    </a:p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решению о бюджете, уточненный на 2021 год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Фактическое исполнение на 2021 год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от первоначального плана</a:t>
                      </a:r>
                    </a:p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от уточненного плана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Фактическое исполнение за 2020 год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549311"/>
                  </a:ext>
                </a:extLst>
              </a:tr>
              <a:tr h="160105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268 503,60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286 820,55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279 245,17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268 088,93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696023"/>
                  </a:ext>
                </a:extLst>
              </a:tr>
              <a:tr h="2409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0102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2 713,00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2 713,00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125,13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78,33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78,33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2 069,37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9385803"/>
                  </a:ext>
                </a:extLst>
              </a:tr>
              <a:tr h="2105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0103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2 606,00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606,00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2 097,41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80,48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80,48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002,95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1837950"/>
                  </a:ext>
                </a:extLst>
              </a:tr>
              <a:tr h="2528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0104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96 310,30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105 864,29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104 791,28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108,31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100 752,58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6396062"/>
                  </a:ext>
                </a:extLst>
              </a:tr>
              <a:tr h="2830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0106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19 155,20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19 196,60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349,75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669,82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0462588"/>
                  </a:ext>
                </a:extLst>
              </a:tr>
              <a:tr h="1601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проведения выборов и референдумов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0107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3269880"/>
                  </a:ext>
                </a:extLst>
              </a:tr>
              <a:tr h="1601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0111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110354"/>
                  </a:ext>
                </a:extLst>
              </a:tr>
              <a:tr h="1420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0113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146 719,10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155 440,66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151 881,60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103,52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144 844,21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376989"/>
                  </a:ext>
                </a:extLst>
              </a:tr>
              <a:tr h="81334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3 149,00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3 149,00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134,62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3 136,21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689075"/>
                  </a:ext>
                </a:extLst>
              </a:tr>
              <a:tr h="1601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Мобилизационная и вневойсковая подготовка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0203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3 087,00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3 087,00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3 083,48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076,91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383689"/>
                  </a:ext>
                </a:extLst>
              </a:tr>
              <a:tr h="1601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Мобилизационная подготовка экономики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0204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5477373"/>
                  </a:ext>
                </a:extLst>
              </a:tr>
              <a:tr h="121338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20 152,00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619,80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18 397,80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91,30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16 452,46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031694"/>
                  </a:ext>
                </a:extLst>
              </a:tr>
              <a:tr h="3189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0309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8 834,00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9 467,23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9 255,61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104,77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193,94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2431166"/>
                  </a:ext>
                </a:extLst>
              </a:tr>
              <a:tr h="1601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пожарной безопасности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0310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5 732,48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3 584,96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3 582,45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62,49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2 458,46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9914465"/>
                  </a:ext>
                </a:extLst>
              </a:tr>
              <a:tr h="1786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0314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5 585,52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5 567,61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5 559,74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4800,06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8076499"/>
                  </a:ext>
                </a:extLst>
              </a:tr>
              <a:tr h="102569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206 306,26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286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549,39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255 379,84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123,79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89,12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368 889,17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420802"/>
                  </a:ext>
                </a:extLst>
              </a:tr>
              <a:tr h="16010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0405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2 564,00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6 350,00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4 181,95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163,10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458,68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3364689"/>
                  </a:ext>
                </a:extLst>
              </a:tr>
              <a:tr h="16010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0408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42 711,68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42 711,68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42 389,19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42 749,78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9489310"/>
                  </a:ext>
                </a:extLst>
              </a:tr>
              <a:tr h="16010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0409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149 267,58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225 833,48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197 676,86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132,43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289 036,43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8572486"/>
                  </a:ext>
                </a:extLst>
              </a:tr>
              <a:tr h="16010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0410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6 085,00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6 387,43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6 123,23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100,63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29 460,24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9925317"/>
                  </a:ext>
                </a:extLst>
              </a:tr>
              <a:tr h="16010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0412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5 678,00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5 266,80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5 008,61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6 184,04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4125356"/>
                  </a:ext>
                </a:extLst>
              </a:tr>
              <a:tr h="104614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349 276,61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451 973,78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409 621,16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117,28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90,63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372 069,89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937873"/>
                  </a:ext>
                </a:extLst>
              </a:tr>
              <a:tr h="1601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0501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037,01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38 671,81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33 951,32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80,77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87,79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17 932,90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3025655"/>
                  </a:ext>
                </a:extLst>
              </a:tr>
              <a:tr h="1601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0502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52 484,60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100 100,16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66 741,64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78 973,50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6951176"/>
                  </a:ext>
                </a:extLst>
              </a:tr>
              <a:tr h="1601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0503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252 932,00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308 484,72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304 233,54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120,28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270 495,08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6524802"/>
                  </a:ext>
                </a:extLst>
              </a:tr>
              <a:tr h="1601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жилищно-коммунального хозяйства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0505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823,00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4 717,09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4 694,66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257,52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4 668,41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211977"/>
                  </a:ext>
                </a:extLst>
              </a:tr>
              <a:tr h="82126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905,00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6 137,48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204,58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88,88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6 203,55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536125"/>
                  </a:ext>
                </a:extLst>
              </a:tr>
              <a:tr h="14511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объектов растительного и животного мира и среды их обитания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0603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641,12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3 998,01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766174"/>
                  </a:ext>
                </a:extLst>
              </a:tr>
              <a:tr h="172565">
                <a:tc gridSpan="2">
                  <a:txBody>
                    <a:bodyPr/>
                    <a:lstStyle/>
                    <a:p>
                      <a:pPr algn="l" fontAlgn="ctr"/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Сбор, удаление отходов и очистка сточных вод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0602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223,67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223,66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8630958"/>
                  </a:ext>
                </a:extLst>
              </a:tr>
              <a:tr h="16010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0605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040,21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5 913,82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205,54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100569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8818685" y="518746"/>
            <a:ext cx="669739" cy="1107831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151980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5992" y="114300"/>
            <a:ext cx="9020908" cy="720969"/>
          </a:xfrm>
          <a:prstGeom prst="rect">
            <a:avLst/>
          </a:prstGeom>
          <a:noFill/>
        </p:spPr>
        <p:txBody>
          <a:bodyPr wrap="none" lIns="0" tIns="0" rIns="0" bIns="0" anchor="ctr">
            <a:noAutofit/>
          </a:bodyPr>
          <a:lstStyle/>
          <a:p>
            <a:pPr indent="0" algn="ctr">
              <a:spcAft>
                <a:spcPts val="1050"/>
              </a:spcAft>
            </a:pPr>
            <a:r>
              <a:rPr lang="ru" sz="1900" b="1" dirty="0" smtClean="0">
                <a:latin typeface="Times New Roman"/>
              </a:rPr>
              <a:t>Распределение ассигнований по разделам и подразделам классификации </a:t>
            </a:r>
          </a:p>
          <a:p>
            <a:pPr indent="0" algn="ctr">
              <a:spcAft>
                <a:spcPts val="1050"/>
              </a:spcAft>
            </a:pPr>
            <a:r>
              <a:rPr lang="ru" sz="1900" b="1" dirty="0" smtClean="0">
                <a:latin typeface="Times New Roman"/>
              </a:rPr>
              <a:t>      расходов бюджета Талдомского городского округа за  2021 год</a:t>
            </a:r>
            <a:endParaRPr lang="ru" sz="1900" b="1" dirty="0">
              <a:latin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818685" y="764931"/>
            <a:ext cx="669739" cy="86164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660900"/>
              </p:ext>
            </p:extLst>
          </p:nvPr>
        </p:nvGraphicFramePr>
        <p:xfrm>
          <a:off x="254977" y="984742"/>
          <a:ext cx="9497800" cy="5803720"/>
        </p:xfrm>
        <a:graphic>
          <a:graphicData uri="http://schemas.openxmlformats.org/drawingml/2006/table">
            <a:tbl>
              <a:tblPr/>
              <a:tblGrid>
                <a:gridCol w="28270">
                  <a:extLst>
                    <a:ext uri="{9D8B030D-6E8A-4147-A177-3AD203B41FA5}">
                      <a16:colId xmlns:a16="http://schemas.microsoft.com/office/drawing/2014/main" val="2872987421"/>
                    </a:ext>
                  </a:extLst>
                </a:gridCol>
                <a:gridCol w="26835">
                  <a:extLst>
                    <a:ext uri="{9D8B030D-6E8A-4147-A177-3AD203B41FA5}">
                      <a16:colId xmlns:a16="http://schemas.microsoft.com/office/drawing/2014/main" val="3167864843"/>
                    </a:ext>
                  </a:extLst>
                </a:gridCol>
                <a:gridCol w="4147789">
                  <a:extLst>
                    <a:ext uri="{9D8B030D-6E8A-4147-A177-3AD203B41FA5}">
                      <a16:colId xmlns:a16="http://schemas.microsoft.com/office/drawing/2014/main" val="1121976598"/>
                    </a:ext>
                  </a:extLst>
                </a:gridCol>
                <a:gridCol w="527094">
                  <a:extLst>
                    <a:ext uri="{9D8B030D-6E8A-4147-A177-3AD203B41FA5}">
                      <a16:colId xmlns:a16="http://schemas.microsoft.com/office/drawing/2014/main" val="2290232714"/>
                    </a:ext>
                  </a:extLst>
                </a:gridCol>
                <a:gridCol w="934395">
                  <a:extLst>
                    <a:ext uri="{9D8B030D-6E8A-4147-A177-3AD203B41FA5}">
                      <a16:colId xmlns:a16="http://schemas.microsoft.com/office/drawing/2014/main" val="3145784583"/>
                    </a:ext>
                  </a:extLst>
                </a:gridCol>
                <a:gridCol w="814601">
                  <a:extLst>
                    <a:ext uri="{9D8B030D-6E8A-4147-A177-3AD203B41FA5}">
                      <a16:colId xmlns:a16="http://schemas.microsoft.com/office/drawing/2014/main" val="3325010429"/>
                    </a:ext>
                  </a:extLst>
                </a:gridCol>
                <a:gridCol w="694807">
                  <a:extLst>
                    <a:ext uri="{9D8B030D-6E8A-4147-A177-3AD203B41FA5}">
                      <a16:colId xmlns:a16="http://schemas.microsoft.com/office/drawing/2014/main" val="4283207111"/>
                    </a:ext>
                  </a:extLst>
                </a:gridCol>
                <a:gridCol w="668947">
                  <a:extLst>
                    <a:ext uri="{9D8B030D-6E8A-4147-A177-3AD203B41FA5}">
                      <a16:colId xmlns:a16="http://schemas.microsoft.com/office/drawing/2014/main" val="3159502759"/>
                    </a:ext>
                  </a:extLst>
                </a:gridCol>
                <a:gridCol w="694593">
                  <a:extLst>
                    <a:ext uri="{9D8B030D-6E8A-4147-A177-3AD203B41FA5}">
                      <a16:colId xmlns:a16="http://schemas.microsoft.com/office/drawing/2014/main" val="1436979168"/>
                    </a:ext>
                  </a:extLst>
                </a:gridCol>
                <a:gridCol w="960469">
                  <a:extLst>
                    <a:ext uri="{9D8B030D-6E8A-4147-A177-3AD203B41FA5}">
                      <a16:colId xmlns:a16="http://schemas.microsoft.com/office/drawing/2014/main" val="1366452539"/>
                    </a:ext>
                  </a:extLst>
                </a:gridCol>
              </a:tblGrid>
              <a:tr h="62425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Раздел,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подраздел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Первоначальный план по решению о бюджете на 2021 год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решению о бюджете, уточненный на 2021 год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Фактическое исполнено за 2021 год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от первоначального плана</a:t>
                      </a:r>
                    </a:p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 от уточненного плана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Фактическое исполнение за 2020 год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979915"/>
                  </a:ext>
                </a:extLst>
              </a:tr>
              <a:tr h="20156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1 184 252,85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200 949,61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1 162 947,03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1 061 340,18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191918"/>
                  </a:ext>
                </a:extLst>
              </a:tr>
              <a:tr h="2015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0701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447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705,16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418 736,93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414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508,00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387 265,80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5713938"/>
                  </a:ext>
                </a:extLst>
              </a:tr>
              <a:tr h="2015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0702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573 191,36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625 701,36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594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276,41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103,68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534 757,75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034833"/>
                  </a:ext>
                </a:extLst>
              </a:tr>
              <a:tr h="2015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0703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115 175,00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109 588,80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109 280,34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108 937,51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5081995"/>
                  </a:ext>
                </a:extLst>
              </a:tr>
              <a:tr h="2015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политика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0707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9 850,00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881,30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439,09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85,68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645,11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22720"/>
                  </a:ext>
                </a:extLst>
              </a:tr>
              <a:tr h="2015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0709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38 331,33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38 041,22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36 443,19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734,01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779309"/>
                  </a:ext>
                </a:extLst>
              </a:tr>
              <a:tr h="16133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803,54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276 613,14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265 516,24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296 836,23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145909"/>
                  </a:ext>
                </a:extLst>
              </a:tr>
              <a:tr h="2015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0801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229 103,54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251 826,59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240 859,33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272 471,64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9937994"/>
                  </a:ext>
                </a:extLst>
              </a:tr>
              <a:tr h="2015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кинематографии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0804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24 786,55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24 656,91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24 364,59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3780537"/>
                  </a:ext>
                </a:extLst>
              </a:tr>
              <a:tr h="17823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987515"/>
                  </a:ext>
                </a:extLst>
              </a:tr>
              <a:tr h="2015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здравоохранения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0909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2182760"/>
                  </a:ext>
                </a:extLst>
              </a:tr>
              <a:tr h="18022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62 164,40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002,80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63 162,09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101,60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57 063,89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054754"/>
                  </a:ext>
                </a:extLst>
              </a:tr>
              <a:tr h="2015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1001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11 600,60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11 600,60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11 526,02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11 771,61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0464701"/>
                  </a:ext>
                </a:extLst>
              </a:tr>
              <a:tr h="2015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1003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22 373,00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23 465,00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23 334,05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22 346,45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412964"/>
                  </a:ext>
                </a:extLst>
              </a:tr>
              <a:tr h="2015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1004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27 790,80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29 537,20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27 902,02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100,40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21 684,92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0807353"/>
                  </a:ext>
                </a:extLst>
              </a:tr>
              <a:tr h="2015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социальной политики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1006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1 260,91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0352918"/>
                  </a:ext>
                </a:extLst>
              </a:tr>
              <a:tr h="16556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900,00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97 997,20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97 611,49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100,73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101 372,49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183804"/>
                  </a:ext>
                </a:extLst>
              </a:tr>
              <a:tr h="2015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1101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83 800,00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84 457,20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84 141,61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100,41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89 175,51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9205684"/>
                  </a:ext>
                </a:extLst>
              </a:tr>
              <a:tr h="2015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Массовый спорт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1102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2 700,00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2 641,11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2 988,25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4207325"/>
                  </a:ext>
                </a:extLst>
              </a:tr>
              <a:tr h="2015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 высших достижений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1103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840,00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10 828,77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208,73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0844105"/>
                  </a:ext>
                </a:extLst>
              </a:tr>
              <a:tr h="176239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8 256,00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11 343,69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10 852,91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131,45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7 499,75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261129"/>
                  </a:ext>
                </a:extLst>
              </a:tr>
              <a:tr h="2015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1202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3 840,00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305,30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3 305,29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86,08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3 136,85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4482098"/>
                  </a:ext>
                </a:extLst>
              </a:tr>
              <a:tr h="2015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средств массовой информации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1204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4 416,00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8 038,39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7 547,62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170,92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93,89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4 362,90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1233420"/>
                  </a:ext>
                </a:extLst>
              </a:tr>
              <a:tr h="178231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(муниципального) долга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19,14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37906"/>
                  </a:ext>
                </a:extLst>
              </a:tr>
              <a:tr h="20156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(муниципального) внутреннего долга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1301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4063610"/>
                  </a:ext>
                </a:extLst>
              </a:tr>
              <a:tr h="201566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2 455 064,26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706 223,96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2 572 005,83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104,77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559 221,89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473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643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0146" y="316523"/>
            <a:ext cx="96158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ctr">
              <a:spcAft>
                <a:spcPts val="630"/>
              </a:spcAft>
            </a:pPr>
            <a:r>
              <a:rPr lang="ru" b="1" dirty="0" smtClean="0">
                <a:latin typeface="Times New Roman"/>
              </a:rPr>
              <a:t>Расходы бюджета </a:t>
            </a:r>
            <a:r>
              <a:rPr lang="ru" b="1" dirty="0">
                <a:latin typeface="Times New Roman"/>
              </a:rPr>
              <a:t>Талдомского городского </a:t>
            </a:r>
            <a:r>
              <a:rPr lang="ru" b="1" dirty="0" smtClean="0">
                <a:latin typeface="Times New Roman"/>
              </a:rPr>
              <a:t>округа за 2021 год</a:t>
            </a:r>
            <a:endParaRPr lang="ru" b="1" dirty="0">
              <a:latin typeface="Times New Roman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354464040"/>
              </p:ext>
            </p:extLst>
          </p:nvPr>
        </p:nvGraphicFramePr>
        <p:xfrm>
          <a:off x="298938" y="685856"/>
          <a:ext cx="9607062" cy="6101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662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3232" y="274320"/>
            <a:ext cx="8501106" cy="22860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>
                <a:latin typeface="Times New Roman"/>
              </a:rPr>
              <a:t>Расходы бюджета в разрезе муниципальных </a:t>
            </a:r>
            <a:r>
              <a:rPr lang="ru" sz="1900" b="1" dirty="0" smtClean="0">
                <a:latin typeface="Times New Roman"/>
              </a:rPr>
              <a:t>программ</a:t>
            </a:r>
            <a:endParaRPr lang="ru" sz="1900" b="1" dirty="0">
              <a:latin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26877" y="579120"/>
            <a:ext cx="1556238" cy="22860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dirty="0" smtClean="0">
                <a:latin typeface="Times New Roman"/>
              </a:rPr>
              <a:t> Талдомского городского округа за 2021 год </a:t>
            </a:r>
            <a:endParaRPr lang="ru" sz="1900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083040" y="798576"/>
            <a:ext cx="707136" cy="16459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713638"/>
              </p:ext>
            </p:extLst>
          </p:nvPr>
        </p:nvGraphicFramePr>
        <p:xfrm>
          <a:off x="246186" y="1011118"/>
          <a:ext cx="9495692" cy="58129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8129">
                  <a:extLst>
                    <a:ext uri="{9D8B030D-6E8A-4147-A177-3AD203B41FA5}">
                      <a16:colId xmlns:a16="http://schemas.microsoft.com/office/drawing/2014/main" val="3069524382"/>
                    </a:ext>
                  </a:extLst>
                </a:gridCol>
                <a:gridCol w="1248508">
                  <a:extLst>
                    <a:ext uri="{9D8B030D-6E8A-4147-A177-3AD203B41FA5}">
                      <a16:colId xmlns:a16="http://schemas.microsoft.com/office/drawing/2014/main" val="2337548947"/>
                    </a:ext>
                  </a:extLst>
                </a:gridCol>
                <a:gridCol w="1162404">
                  <a:extLst>
                    <a:ext uri="{9D8B030D-6E8A-4147-A177-3AD203B41FA5}">
                      <a16:colId xmlns:a16="http://schemas.microsoft.com/office/drawing/2014/main" val="3276177279"/>
                    </a:ext>
                  </a:extLst>
                </a:gridCol>
                <a:gridCol w="837854">
                  <a:extLst>
                    <a:ext uri="{9D8B030D-6E8A-4147-A177-3AD203B41FA5}">
                      <a16:colId xmlns:a16="http://schemas.microsoft.com/office/drawing/2014/main" val="2236373519"/>
                    </a:ext>
                  </a:extLst>
                </a:gridCol>
                <a:gridCol w="954976">
                  <a:extLst>
                    <a:ext uri="{9D8B030D-6E8A-4147-A177-3AD203B41FA5}">
                      <a16:colId xmlns:a16="http://schemas.microsoft.com/office/drawing/2014/main" val="1100616246"/>
                    </a:ext>
                  </a:extLst>
                </a:gridCol>
                <a:gridCol w="921392">
                  <a:extLst>
                    <a:ext uri="{9D8B030D-6E8A-4147-A177-3AD203B41FA5}">
                      <a16:colId xmlns:a16="http://schemas.microsoft.com/office/drawing/2014/main" val="396552103"/>
                    </a:ext>
                  </a:extLst>
                </a:gridCol>
                <a:gridCol w="862429">
                  <a:extLst>
                    <a:ext uri="{9D8B030D-6E8A-4147-A177-3AD203B41FA5}">
                      <a16:colId xmlns:a16="http://schemas.microsoft.com/office/drawing/2014/main" val="1174800924"/>
                    </a:ext>
                  </a:extLst>
                </a:gridCol>
              </a:tblGrid>
              <a:tr h="674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Первоначальный план по решению о бюджете за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 год</a:t>
                      </a:r>
                      <a:endParaRPr lang="ru-RU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по решению о бюджете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за 2021 год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Font typeface="+mj-lt"/>
                        <a:buNone/>
                      </a:pP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Фактическое исполнение за 2021 год</a:t>
                      </a:r>
                    </a:p>
                    <a:p>
                      <a:pPr marL="0" indent="0" algn="ctr" fontAlgn="b">
                        <a:buFont typeface="+mj-lt"/>
                        <a:buNone/>
                      </a:pP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выполнения первоначального плана</a:t>
                      </a:r>
                      <a:endParaRPr lang="ru-RU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выполнения уточненного плана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Фактическое исполнение за 2020 год</a:t>
                      </a:r>
                    </a:p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26271"/>
                  </a:ext>
                </a:extLst>
              </a:tr>
              <a:tr h="1826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"Культура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263 722,54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238,84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277 130,19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96,15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302 631,97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5967921"/>
                  </a:ext>
                </a:extLst>
              </a:tr>
              <a:tr h="1704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175 893,82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1 183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525,87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1 144 482,36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066 689,55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7994670"/>
                  </a:ext>
                </a:extLst>
              </a:tr>
              <a:tr h="1469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"Социальная защита населения"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40 681,60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182,60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41 910,41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38 601,41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6548125"/>
                  </a:ext>
                </a:extLst>
              </a:tr>
              <a:tr h="1785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"Спорт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900,00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997,20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97 611,49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96 797,55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7910835"/>
                  </a:ext>
                </a:extLst>
              </a:tr>
              <a:tr h="1436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"Развитие сельского хозяйства"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23 747,68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786,06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13 605,80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86,19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5 019,57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6300492"/>
                  </a:ext>
                </a:extLst>
              </a:tr>
              <a:tr h="1745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"Экология и окружающая среда"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905,01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6 137,48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204,58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88,88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6 203,55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4953661"/>
                  </a:ext>
                </a:extLst>
              </a:tr>
              <a:tr h="2718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"Безопасность и обеспечение безопасности жизнедеятельности населения"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42 856,00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339,70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39 819,09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38 797,88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2768408"/>
                  </a:ext>
                </a:extLst>
              </a:tr>
              <a:tr h="1883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"Жилище"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15 625,80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801,80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18 787,32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14 218,08</a:t>
                      </a: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6871847"/>
                  </a:ext>
                </a:extLst>
              </a:tr>
              <a:tr h="2643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"Развитие 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инженерной инфраструктуры и энергоэффективности"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44 460,60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514,48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66 110,71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148,70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67,11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76 280,06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48087"/>
                  </a:ext>
                </a:extLst>
              </a:tr>
              <a:tr h="1436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"Предпринимательство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2 870,00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095,80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3 094,46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5 080,95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4259517"/>
                  </a:ext>
                </a:extLst>
              </a:tr>
              <a:tr h="1469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"Управление имуществом и муниципальными финансами"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223 622,60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709,24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240 363,06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221 558,06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1850529"/>
                  </a:ext>
                </a:extLst>
              </a:tr>
              <a:tr h="4062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154,00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161,13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29 191,95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93,68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18 287,03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9146542"/>
                  </a:ext>
                </a:extLst>
              </a:tr>
              <a:tr h="2718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"Развитие и функционирование дорожно-транспортного комплекса"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164 789,00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981,97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201 515,09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87,62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304 647,88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2135725"/>
                  </a:ext>
                </a:extLst>
              </a:tr>
              <a:tr h="1659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"Цифровое муниципальное образование"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42 024,03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869,25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43 999,37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98,06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61 594,95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7945192"/>
                  </a:ext>
                </a:extLst>
              </a:tr>
              <a:tr h="1867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"Архитектура и градостроительство"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1 856,00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456,00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8 739,58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470,88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92,42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1 514,00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2419895"/>
                  </a:ext>
                </a:extLst>
              </a:tr>
              <a:tr h="2557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"Формирование современной комфортной городской среды"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257 089,58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281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590,84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278 617,54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274 637,33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2830460"/>
                  </a:ext>
                </a:extLst>
              </a:tr>
              <a:tr h="2070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"Переселение граждан из аварийного жилищного фонда"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23 279,01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144,43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11 975,12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6 353,30</a:t>
                      </a: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5299682"/>
                  </a:ext>
                </a:extLst>
              </a:tr>
              <a:tr h="2070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«Строительство объектов социальной инфраструктуры"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102,00</a:t>
                      </a: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1091194"/>
                  </a:ext>
                </a:extLst>
              </a:tr>
              <a:tr h="2718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Руководство и управление в сфере установленных функций органов местного самоуправления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6 492,00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718,00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5 714,17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5 570,80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3832971"/>
                  </a:ext>
                </a:extLst>
              </a:tr>
              <a:tr h="1623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Непрограммные расходы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205,73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43 200,64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4320,06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14 635,97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1124711"/>
                  </a:ext>
                </a:extLst>
              </a:tr>
              <a:tr h="1577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непрограммным расходам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7 492,00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923,73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48 914,81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652,89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94,21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20 206,77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7512949"/>
                  </a:ext>
                </a:extLst>
              </a:tr>
              <a:tr h="4062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муниципальным программам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447 572,26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2 654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300,22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900" b="1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2 523 091,02</a:t>
                      </a:r>
                    </a:p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95,06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2 539 015,12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1952971"/>
                  </a:ext>
                </a:extLst>
              </a:tr>
              <a:tr h="3734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2 455 064,26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2 706 223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,95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9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572 005,83</a:t>
                      </a:r>
                    </a:p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104,77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95,04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559 221,89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0" marR="3210" marT="3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478414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210951"/>
              </p:ext>
            </p:extLst>
          </p:nvPr>
        </p:nvGraphicFramePr>
        <p:xfrm>
          <a:off x="351691" y="694588"/>
          <a:ext cx="9284678" cy="59260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1032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975946">
                  <a:extLst>
                    <a:ext uri="{9D8B030D-6E8A-4147-A177-3AD203B41FA5}">
                      <a16:colId xmlns:a16="http://schemas.microsoft.com/office/drawing/2014/main" val="69621615"/>
                    </a:ext>
                  </a:extLst>
                </a:gridCol>
                <a:gridCol w="835269">
                  <a:extLst>
                    <a:ext uri="{9D8B030D-6E8A-4147-A177-3AD203B41FA5}">
                      <a16:colId xmlns:a16="http://schemas.microsoft.com/office/drawing/2014/main" val="415720220"/>
                    </a:ext>
                  </a:extLst>
                </a:gridCol>
                <a:gridCol w="747347">
                  <a:extLst>
                    <a:ext uri="{9D8B030D-6E8A-4147-A177-3AD203B41FA5}">
                      <a16:colId xmlns:a16="http://schemas.microsoft.com/office/drawing/2014/main" val="2646614181"/>
                    </a:ext>
                  </a:extLst>
                </a:gridCol>
                <a:gridCol w="756138">
                  <a:extLst>
                    <a:ext uri="{9D8B030D-6E8A-4147-A177-3AD203B41FA5}">
                      <a16:colId xmlns:a16="http://schemas.microsoft.com/office/drawing/2014/main" val="2485048255"/>
                    </a:ext>
                  </a:extLst>
                </a:gridCol>
                <a:gridCol w="2118946">
                  <a:extLst>
                    <a:ext uri="{9D8B030D-6E8A-4147-A177-3AD203B41FA5}">
                      <a16:colId xmlns:a16="http://schemas.microsoft.com/office/drawing/2014/main" val="3560033692"/>
                    </a:ext>
                  </a:extLst>
                </a:gridCol>
              </a:tblGrid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18768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9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 "Здравоохранение"</a:t>
                      </a: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1411485"/>
                  </a:ext>
                </a:extLst>
              </a:tr>
              <a:tr h="86890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работников предприятий, прошедших диспансеризацию (за исключением предприятий, работающих за счет средств бюджета Московской области)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75,1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79,05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Был введен новый показатель "Профилактические медицинские осмотры и диспансеризация"(Доля населения прошедшего профилактические медицинские осмотры и диспансеризацию) Рейтинг 45.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0038527"/>
                  </a:ext>
                </a:extLst>
              </a:tr>
              <a:tr h="37537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населения, прикрепленного к медицинским организациям на территории городского округа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90,8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95,58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9791722"/>
                  </a:ext>
                </a:extLst>
              </a:tr>
              <a:tr h="43770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медицинских работников (врачей первичного звена и специалистов узкого профиля), обеспеченных жильем, из числа привлеченных и нуждающихся в жилье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2636568"/>
                  </a:ext>
                </a:extLst>
              </a:tr>
              <a:tr h="18768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9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02. "Культура</a:t>
                      </a:r>
                      <a:r>
                        <a:rPr lang="ru-RU" sz="9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900" b="1" i="1" u="sng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b"/>
                </a:tc>
                <a:extLst>
                  <a:ext uri="{0D108BD9-81ED-4DB2-BD59-A6C34878D82A}">
                    <a16:rowId xmlns:a16="http://schemas.microsoft.com/office/drawing/2014/main" val="1002814781"/>
                  </a:ext>
                </a:extLst>
              </a:tr>
              <a:tr h="18768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Перевод в электронный вид музейных фондов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45,2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100,44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6994171"/>
                  </a:ext>
                </a:extLst>
              </a:tr>
              <a:tr h="18768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общего количества  посещений музеев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108,49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125778"/>
                  </a:ext>
                </a:extLst>
              </a:tr>
              <a:tr h="37537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посещений библиотек (на 1 жителя в год) (комплектование книжных фондов муниципальных общедоступных библиотек)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посещение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2,30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152,17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1971734"/>
                  </a:ext>
                </a:extLst>
              </a:tr>
              <a:tr h="29397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роста числа пользователей муниципальных библиотек Московской области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5363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11606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216,41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09769"/>
                  </a:ext>
                </a:extLst>
              </a:tr>
              <a:tr h="18768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Поступление в фонды библиотек муниципальных образований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2669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1038,52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2847962"/>
                  </a:ext>
                </a:extLst>
              </a:tr>
              <a:tr h="18768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Увеличение числа посещений культурных мероприятий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единиц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579,505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624,188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107,71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2853530"/>
                  </a:ext>
                </a:extLst>
              </a:tr>
              <a:tr h="29397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детей, привлекаемых к участию в творческих мероприятиях сферы культуры 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17,77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177,70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4615386"/>
                  </a:ext>
                </a:extLst>
              </a:tr>
              <a:tr h="56305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посещений организаций культуры по отношению к уровню 2010 (на поддержку отрасли культуры в части государственной поддержки лучших работников сельских учреждений культуры)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по отношению к базовому году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105,13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5516119"/>
                  </a:ext>
                </a:extLst>
              </a:tr>
              <a:tr h="56305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посещений организаций культуры по отношению к уровню 2010 (на поддержку отрасли культуры в части государственной поддержки лучших сельских учреждений культуры)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по отношению к базовому году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105,13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513379"/>
                  </a:ext>
                </a:extLst>
              </a:tr>
              <a:tr h="37537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праздничных и культурно-массовых мероприятий,  в том числе  творческих фестивалей и конкурсов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118,75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4557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03577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267083"/>
              </p:ext>
            </p:extLst>
          </p:nvPr>
        </p:nvGraphicFramePr>
        <p:xfrm>
          <a:off x="351691" y="694586"/>
          <a:ext cx="9284678" cy="59172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1032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975946">
                  <a:extLst>
                    <a:ext uri="{9D8B030D-6E8A-4147-A177-3AD203B41FA5}">
                      <a16:colId xmlns:a16="http://schemas.microsoft.com/office/drawing/2014/main" val="69621615"/>
                    </a:ext>
                  </a:extLst>
                </a:gridCol>
                <a:gridCol w="835269">
                  <a:extLst>
                    <a:ext uri="{9D8B030D-6E8A-4147-A177-3AD203B41FA5}">
                      <a16:colId xmlns:a16="http://schemas.microsoft.com/office/drawing/2014/main" val="415720220"/>
                    </a:ext>
                  </a:extLst>
                </a:gridCol>
                <a:gridCol w="747347">
                  <a:extLst>
                    <a:ext uri="{9D8B030D-6E8A-4147-A177-3AD203B41FA5}">
                      <a16:colId xmlns:a16="http://schemas.microsoft.com/office/drawing/2014/main" val="2646614181"/>
                    </a:ext>
                  </a:extLst>
                </a:gridCol>
                <a:gridCol w="756138">
                  <a:extLst>
                    <a:ext uri="{9D8B030D-6E8A-4147-A177-3AD203B41FA5}">
                      <a16:colId xmlns:a16="http://schemas.microsoft.com/office/drawing/2014/main" val="2485048255"/>
                    </a:ext>
                  </a:extLst>
                </a:gridCol>
                <a:gridCol w="2118946">
                  <a:extLst>
                    <a:ext uri="{9D8B030D-6E8A-4147-A177-3AD203B41FA5}">
                      <a16:colId xmlns:a16="http://schemas.microsoft.com/office/drawing/2014/main" val="3560033692"/>
                    </a:ext>
                  </a:extLst>
                </a:gridCol>
              </a:tblGrid>
              <a:tr h="7555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4341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организаций культуры, получивших современное оборудование (детские школы искусств по видам искусств)  (приобретение музыкальных инструментов)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1411485"/>
                  </a:ext>
                </a:extLst>
              </a:tr>
              <a:tr h="100515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 в возрасте от 5 до 18 лет, охваченных дополнительным образованием сферы культуры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не выполнен в связи с увеличением количества занимающихся по предпрофессиональным программам в области искусств. Данный показатель будет пересчитан в 2022 году.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0038527"/>
                  </a:ext>
                </a:extLst>
              </a:tr>
              <a:tr h="43423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 в возрасте от 7 до 15 лет, обучающихся по предпрофессиональным программам в области искусств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9791722"/>
                  </a:ext>
                </a:extLst>
              </a:tr>
              <a:tr h="50634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архивных документов, переведенных в электронно-цифровую форму, от общего количества документов, находящихся на хранении в муниципальном архиве муниципального образования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2636568"/>
                  </a:ext>
                </a:extLst>
              </a:tr>
              <a:tr h="57517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архиве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14781"/>
                  </a:ext>
                </a:extLst>
              </a:tr>
              <a:tr h="4341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архивных фондов муниципального архива, внесенных в общеотраслевую базу данных "Архивный фонд", от общего количества архивных фондов, хранящихся в муниципальном архиве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6994171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субвенции бюджету муниципального образования Московской области на обеспечение переданных государственных полномочий по временному хранению, комплектованию, учету и использованию архивных документов, относящихся к собственности Московской области и временно хранящихся в муниципальном архиве, освоенная бюджетом муниципального образования Московской области, в общей сумме указанной субвенции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125778"/>
                  </a:ext>
                </a:extLst>
              </a:tr>
              <a:tr h="57517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Соотношение 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области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1971734"/>
                  </a:ext>
                </a:extLst>
              </a:tr>
              <a:tr h="34006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Увеличение числа посетителей парков культуры и отдыха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09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158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680638"/>
              </p:ext>
            </p:extLst>
          </p:nvPr>
        </p:nvGraphicFramePr>
        <p:xfrm>
          <a:off x="351691" y="694586"/>
          <a:ext cx="9284678" cy="60844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1032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975946">
                  <a:extLst>
                    <a:ext uri="{9D8B030D-6E8A-4147-A177-3AD203B41FA5}">
                      <a16:colId xmlns:a16="http://schemas.microsoft.com/office/drawing/2014/main" val="69621615"/>
                    </a:ext>
                  </a:extLst>
                </a:gridCol>
                <a:gridCol w="835269">
                  <a:extLst>
                    <a:ext uri="{9D8B030D-6E8A-4147-A177-3AD203B41FA5}">
                      <a16:colId xmlns:a16="http://schemas.microsoft.com/office/drawing/2014/main" val="415720220"/>
                    </a:ext>
                  </a:extLst>
                </a:gridCol>
                <a:gridCol w="747347">
                  <a:extLst>
                    <a:ext uri="{9D8B030D-6E8A-4147-A177-3AD203B41FA5}">
                      <a16:colId xmlns:a16="http://schemas.microsoft.com/office/drawing/2014/main" val="2646614181"/>
                    </a:ext>
                  </a:extLst>
                </a:gridCol>
                <a:gridCol w="756138">
                  <a:extLst>
                    <a:ext uri="{9D8B030D-6E8A-4147-A177-3AD203B41FA5}">
                      <a16:colId xmlns:a16="http://schemas.microsoft.com/office/drawing/2014/main" val="2485048255"/>
                    </a:ext>
                  </a:extLst>
                </a:gridCol>
                <a:gridCol w="2118946">
                  <a:extLst>
                    <a:ext uri="{9D8B030D-6E8A-4147-A177-3AD203B41FA5}">
                      <a16:colId xmlns:a16="http://schemas.microsoft.com/office/drawing/2014/main" val="3560033692"/>
                    </a:ext>
                  </a:extLst>
                </a:gridCol>
              </a:tblGrid>
              <a:tr h="6066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31710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9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03. "Образование</a:t>
                      </a:r>
                      <a:r>
                        <a:rPr lang="ru-RU" sz="9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900" b="1" i="1" u="sng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1411485"/>
                  </a:ext>
                </a:extLst>
              </a:tr>
              <a:tr h="4341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детей-инвалидов в возрасте от 1,5 года до 7 лет, охваченных дошкольным образованием, в общей численности детей-инвалидов такого возраста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8704277"/>
                  </a:ext>
                </a:extLst>
              </a:tr>
              <a:tr h="4341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Доступность дошкольного образования для детей в возрасте до 3-х лет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9575180"/>
                  </a:ext>
                </a:extLst>
              </a:tr>
              <a:tr h="4341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Доступность дошкольного образования для детей в возрасте от трех до семи лет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244382"/>
                  </a:ext>
                </a:extLst>
              </a:tr>
              <a:tr h="4341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отремонтированных дошкольных образовательных организаций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Капитальный ремонт в МДОУ д/с №23 "Мишутка" будет закончен в 1 квартале 2022 года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0943459"/>
                  </a:ext>
                </a:extLst>
              </a:tr>
              <a:tr h="4341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9639344"/>
                  </a:ext>
                </a:extLst>
              </a:tr>
              <a:tr h="4341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В общеобразовательных организациях, расположенных в сельской местности и малых городах, обновлена материально- техническая база для занятий детей физической культурой и спортом, единиц (нарастающим итогом)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1010975"/>
                  </a:ext>
                </a:extLst>
              </a:tr>
              <a:tr h="4341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В общеобразовательных организациях, расположенных всельской местности и малых городах, созданы и функционируют центры образования естественно-научной и технологической направленностей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5789071"/>
                  </a:ext>
                </a:extLst>
              </a:tr>
              <a:tr h="4341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выпускников текущего года, набравших 220 баллов и более по 3 предметам, к общему количеству выпускников текущего года, сдававших ЕГЭ по 3 и более предметам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4283204"/>
                  </a:ext>
                </a:extLst>
              </a:tr>
              <a:tr h="4341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 инвалидов школьного возраста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5502631"/>
                  </a:ext>
                </a:extLst>
              </a:tr>
              <a:tr h="4341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обучающихся, получающих начальное общее образование </a:t>
                      </a:r>
                      <a:b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государственных и муниципальных образовательных организациях, получающих бесплатное горячее питание, к общему количеству обучающихся, получающих начальное общее образование в государственных и муниципальных образовательных организациях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570223"/>
                  </a:ext>
                </a:extLst>
              </a:tr>
              <a:tr h="4341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деятельности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5211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2743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021790"/>
              </p:ext>
            </p:extLst>
          </p:nvPr>
        </p:nvGraphicFramePr>
        <p:xfrm>
          <a:off x="351691" y="615464"/>
          <a:ext cx="9284678" cy="61914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04947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509954">
                  <a:extLst>
                    <a:ext uri="{9D8B030D-6E8A-4147-A177-3AD203B41FA5}">
                      <a16:colId xmlns:a16="http://schemas.microsoft.com/office/drawing/2014/main" val="69621615"/>
                    </a:ext>
                  </a:extLst>
                </a:gridCol>
                <a:gridCol w="1002323">
                  <a:extLst>
                    <a:ext uri="{9D8B030D-6E8A-4147-A177-3AD203B41FA5}">
                      <a16:colId xmlns:a16="http://schemas.microsoft.com/office/drawing/2014/main" val="415720220"/>
                    </a:ext>
                  </a:extLst>
                </a:gridCol>
                <a:gridCol w="791308">
                  <a:extLst>
                    <a:ext uri="{9D8B030D-6E8A-4147-A177-3AD203B41FA5}">
                      <a16:colId xmlns:a16="http://schemas.microsoft.com/office/drawing/2014/main" val="2646614181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485048255"/>
                    </a:ext>
                  </a:extLst>
                </a:gridCol>
                <a:gridCol w="1837592">
                  <a:extLst>
                    <a:ext uri="{9D8B030D-6E8A-4147-A177-3AD203B41FA5}">
                      <a16:colId xmlns:a16="http://schemas.microsoft.com/office/drawing/2014/main" val="3560033692"/>
                    </a:ext>
                  </a:extLst>
                </a:gridCol>
              </a:tblGrid>
              <a:tr h="5627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46599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организации оснащены (обновили) компьютерным, мультимедийным, презентационным оборудованием и программным обеспечением в рамках эксперимента по модернизации начального общего, основного общего и среднего общего образования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274801"/>
                  </a:ext>
                </a:extLst>
              </a:tr>
              <a:tr h="21776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детей в возрасте от 5 до 18 лет, охваченных дополнительным образованием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6240880"/>
                  </a:ext>
                </a:extLst>
              </a:tr>
              <a:tr h="38312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детей-инвалидов в возрасте от 5 до 18 лет, получающих дополнительное образование, в общей численности детей-инвалидов такого возраста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0503620"/>
                  </a:ext>
                </a:extLst>
              </a:tr>
              <a:tr h="111987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включенных в список детей-сирот и детей, оставшихся без попечения родителей, лиц из их числа, которые подлежат обеспечению жилыми помещениями, в отчетном году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7937936"/>
                  </a:ext>
                </a:extLst>
              </a:tr>
              <a:tr h="42597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Отношение средней заработной платы педагогических работников организаций дополнительного образования детей к средней заработной плате учителей в Московской области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0038527"/>
                  </a:ext>
                </a:extLst>
              </a:tr>
              <a:tr h="61200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Численность детей 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9791722"/>
                  </a:ext>
                </a:extLst>
              </a:tr>
              <a:tr h="84231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Число детей, охваченных деятельностью детских технопарков "Кванториум" (мобильных технопарков "Кванториум") и других проектов, направленных на обеспечение доступности дополнительных общеобразовательных программ естественнонаучной и технической направленностей, соответствующих приоритетным направлениям технологического развития Российской Федерации (нарастающим итогом)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человек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536,36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2636568"/>
                  </a:ext>
                </a:extLst>
              </a:tr>
              <a:tr h="42597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  в возрасте от 5 до 18 лет, имеющих право на получение дополнительного образования в рамках системы персонифицированного финансирования в общей численности детей в возрасте от 5 до 18 лет.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14781"/>
                  </a:ext>
                </a:extLst>
              </a:tr>
              <a:tr h="18762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детей, привлекаемых к участию в творческих мероприятиях сферы культуры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180,61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6994171"/>
                  </a:ext>
                </a:extLst>
              </a:tr>
              <a:tr h="32013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образовательных организаций в сфере культуры (детские школы по видам искусств), оснащённых музыкальными инструментами, оборудованием, материалами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125778"/>
                  </a:ext>
                </a:extLst>
              </a:tr>
              <a:tr h="27256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педагогических работников, прошедших добровольную независимую оценку квалификации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1056,60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1971734"/>
                  </a:ext>
                </a:extLst>
              </a:tr>
              <a:tr h="34408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образовательных организаций, показывающих высокие результаты деятельности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09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9804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85088" y="721141"/>
            <a:ext cx="6751320" cy="153848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36652" marR="1002792" indent="0" algn="just">
              <a:lnSpc>
                <a:spcPts val="1656"/>
              </a:lnSpc>
              <a:spcAft>
                <a:spcPts val="1260"/>
              </a:spcAft>
            </a:pPr>
            <a:r>
              <a:rPr lang="ru" sz="1500" u="sng" dirty="0">
                <a:latin typeface="Times New Roman"/>
              </a:rPr>
              <a:t>Бюджет</a:t>
            </a:r>
            <a:r>
              <a:rPr lang="ru" sz="1500" dirty="0">
                <a:latin typeface="Times New Roman"/>
              </a:rPr>
              <a:t> -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</a:t>
            </a:r>
          </a:p>
          <a:p>
            <a:pPr marL="136652" indent="0">
              <a:lnSpc>
                <a:spcPts val="1632"/>
              </a:lnSpc>
            </a:pPr>
            <a:r>
              <a:rPr lang="ru" sz="1500" u="sng" dirty="0">
                <a:latin typeface="Times New Roman"/>
              </a:rPr>
              <a:t>Доходы бюджета -</a:t>
            </a:r>
            <a:r>
              <a:rPr lang="ru" sz="1500" dirty="0">
                <a:latin typeface="Times New Roman"/>
              </a:rPr>
              <a:t> поступающие в бюджет денежные средства, за исключением средств, являющихся источниками финансирования </a:t>
            </a:r>
            <a:r>
              <a:rPr lang="ru" sz="1500" dirty="0" smtClean="0">
                <a:latin typeface="Times New Roman"/>
              </a:rPr>
              <a:t>дефицита бюджета</a:t>
            </a:r>
            <a:endParaRPr lang="ru" sz="1500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82040" y="2061208"/>
            <a:ext cx="6931152" cy="15384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14300" indent="0">
              <a:lnSpc>
                <a:spcPts val="1656"/>
              </a:lnSpc>
            </a:pPr>
            <a:r>
              <a:rPr lang="ru" sz="1500" u="sng" dirty="0" smtClean="0">
                <a:latin typeface="Times New Roman"/>
              </a:rPr>
              <a:t>Расходы </a:t>
            </a:r>
            <a:r>
              <a:rPr lang="ru" sz="1500" u="sng" dirty="0">
                <a:latin typeface="Times New Roman"/>
              </a:rPr>
              <a:t>бюджета -</a:t>
            </a:r>
            <a:r>
              <a:rPr lang="ru" sz="1500" dirty="0">
                <a:latin typeface="Times New Roman"/>
              </a:rPr>
              <a:t> выплачиваемые из бюджета денежные средства, за исключением средств, являющихся источниками финансирования дефицита </a:t>
            </a:r>
            <a:r>
              <a:rPr lang="ru" sz="1500" dirty="0" smtClean="0">
                <a:latin typeface="Times New Roman"/>
              </a:rPr>
              <a:t>бюджета</a:t>
            </a:r>
          </a:p>
          <a:p>
            <a:pPr marL="139700" indent="0">
              <a:spcBef>
                <a:spcPts val="210"/>
              </a:spcBef>
              <a:spcAft>
                <a:spcPts val="210"/>
              </a:spcAft>
            </a:pPr>
            <a:r>
              <a:rPr lang="ru" sz="1500" u="sng" dirty="0" smtClean="0">
                <a:latin typeface="Times New Roman"/>
              </a:rPr>
              <a:t>Дефицит бюджета -</a:t>
            </a:r>
            <a:r>
              <a:rPr lang="ru" sz="1500" dirty="0" smtClean="0">
                <a:latin typeface="Times New Roman"/>
              </a:rPr>
              <a:t> превышение расходов бюджета над его доходами</a:t>
            </a:r>
          </a:p>
          <a:p>
            <a:pPr indent="0" algn="just"/>
            <a:endParaRPr lang="ru" sz="800" dirty="0" smtClean="0">
              <a:solidFill>
                <a:srgbClr val="4472C4"/>
              </a:solidFill>
              <a:latin typeface="Times New Roman"/>
            </a:endParaRPr>
          </a:p>
          <a:p>
            <a:pPr marL="114300">
              <a:lnSpc>
                <a:spcPts val="1656"/>
              </a:lnSpc>
            </a:pPr>
            <a:r>
              <a:rPr lang="ru" sz="1500" u="sng" dirty="0" smtClean="0">
                <a:latin typeface="Times New Roman"/>
              </a:rPr>
              <a:t>Профицит бюджета -</a:t>
            </a:r>
            <a:r>
              <a:rPr lang="ru" sz="1500" dirty="0" smtClean="0">
                <a:latin typeface="Times New Roman"/>
              </a:rPr>
              <a:t> превышение доходов бюджета над его расходами</a:t>
            </a:r>
          </a:p>
          <a:p>
            <a:pPr marL="114300" indent="0">
              <a:lnSpc>
                <a:spcPts val="1656"/>
              </a:lnSpc>
            </a:pPr>
            <a:endParaRPr lang="ru" sz="1500" dirty="0" smtClean="0">
              <a:latin typeface="Times New Roman"/>
            </a:endParaRPr>
          </a:p>
          <a:p>
            <a:pPr marL="114300" indent="0">
              <a:lnSpc>
                <a:spcPts val="1656"/>
              </a:lnSpc>
            </a:pPr>
            <a:endParaRPr lang="ru" sz="1500" dirty="0">
              <a:latin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82040" y="3358661"/>
            <a:ext cx="6970776" cy="30773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spcAft>
                <a:spcPts val="210"/>
              </a:spcAft>
            </a:pPr>
            <a:endParaRPr lang="ru" sz="800" dirty="0">
              <a:solidFill>
                <a:srgbClr val="4472C4"/>
              </a:solidFill>
              <a:latin typeface="Times New Roman"/>
            </a:endParaRPr>
          </a:p>
          <a:p>
            <a:pPr marL="139700" indent="0" algn="just">
              <a:lnSpc>
                <a:spcPts val="1440"/>
              </a:lnSpc>
            </a:pPr>
            <a:r>
              <a:rPr lang="ru-RU" sz="1500" u="sng" dirty="0">
                <a:latin typeface="Times New Roman"/>
              </a:rPr>
              <a:t>Государственный (муниципальный) долг</a:t>
            </a:r>
            <a:r>
              <a:rPr lang="ru-RU" sz="1500" dirty="0">
                <a:latin typeface="Times New Roman"/>
              </a:rPr>
              <a:t>– обязательства, возникающие из государственных или муниципальных заимствований, гарантий по обязательствам третьих лиц, другие обязательства в соответствии с видами долговых обязательств, установленными Бюджетным кодексом, принятые на себя Российской Федерацией, субъектом Российской Федерации или муниципальным </a:t>
            </a:r>
            <a:r>
              <a:rPr lang="ru-RU" sz="1500" dirty="0" smtClean="0">
                <a:latin typeface="Times New Roman"/>
              </a:rPr>
              <a:t>образованием.</a:t>
            </a:r>
          </a:p>
          <a:p>
            <a:pPr marL="139700" indent="0" algn="just">
              <a:lnSpc>
                <a:spcPts val="1440"/>
              </a:lnSpc>
            </a:pPr>
            <a:endParaRPr lang="ru-RU" sz="1500" u="sng" dirty="0" smtClean="0">
              <a:latin typeface="Times New Roman"/>
            </a:endParaRPr>
          </a:p>
          <a:p>
            <a:pPr marL="139700" indent="0" algn="just">
              <a:lnSpc>
                <a:spcPts val="1440"/>
              </a:lnSpc>
            </a:pPr>
            <a:r>
              <a:rPr lang="ru-RU" sz="1500" u="sng" dirty="0" smtClean="0">
                <a:latin typeface="Times New Roman"/>
              </a:rPr>
              <a:t>Дотации-  </a:t>
            </a:r>
            <a:r>
              <a:rPr lang="ru-RU" sz="1500" dirty="0" smtClean="0">
                <a:latin typeface="Times New Roman"/>
              </a:rPr>
              <a:t>средства</a:t>
            </a:r>
            <a:r>
              <a:rPr lang="ru-RU" sz="1500" dirty="0">
                <a:latin typeface="Times New Roman"/>
              </a:rPr>
              <a:t>, предоставляемые одним бюджетом бюджетной системы РФ другому бюджету на безвозмездной и безвозвратной основе без указания конкретных целей использования.</a:t>
            </a:r>
            <a:endParaRPr lang="ru-RU" sz="1500" dirty="0" smtClean="0">
              <a:latin typeface="Times New Roman"/>
            </a:endParaRPr>
          </a:p>
          <a:p>
            <a:pPr marL="139700" indent="0">
              <a:lnSpc>
                <a:spcPts val="1440"/>
              </a:lnSpc>
            </a:pPr>
            <a:endParaRPr lang="ru-RU" sz="1500" u="sng" dirty="0">
              <a:latin typeface="Times New Roman"/>
            </a:endParaRPr>
          </a:p>
          <a:p>
            <a:pPr marL="139700" indent="0">
              <a:lnSpc>
                <a:spcPts val="1440"/>
              </a:lnSpc>
            </a:pPr>
            <a:r>
              <a:rPr lang="ru-RU" sz="1500" u="sng" dirty="0" smtClean="0">
                <a:latin typeface="Times New Roman"/>
              </a:rPr>
              <a:t>Субсидии</a:t>
            </a:r>
            <a:r>
              <a:rPr lang="ru-RU" sz="1500" dirty="0" smtClean="0">
                <a:latin typeface="Times New Roman"/>
              </a:rPr>
              <a:t> </a:t>
            </a:r>
            <a:r>
              <a:rPr lang="ru-RU" sz="1500" dirty="0">
                <a:latin typeface="Times New Roman"/>
              </a:rPr>
              <a:t>— межбюджетные трансферы, предоставляемые в целях</a:t>
            </a:r>
          </a:p>
          <a:p>
            <a:pPr marL="139700" indent="0">
              <a:lnSpc>
                <a:spcPts val="1440"/>
              </a:lnSpc>
            </a:pPr>
            <a:r>
              <a:rPr lang="ru-RU" sz="1500" dirty="0">
                <a:latin typeface="Times New Roman"/>
              </a:rPr>
              <a:t>софинансирования расходных обязательств, возникающих при выполнении</a:t>
            </a:r>
          </a:p>
          <a:p>
            <a:pPr marL="139700" indent="0">
              <a:lnSpc>
                <a:spcPts val="1440"/>
              </a:lnSpc>
            </a:pPr>
            <a:r>
              <a:rPr lang="ru-RU" sz="1500" dirty="0" smtClean="0">
                <a:latin typeface="Times New Roman"/>
              </a:rPr>
              <a:t>Полномочий.</a:t>
            </a:r>
          </a:p>
          <a:p>
            <a:pPr marL="139700" indent="0">
              <a:lnSpc>
                <a:spcPts val="1440"/>
              </a:lnSpc>
            </a:pPr>
            <a:endParaRPr lang="ru-RU" sz="1500" dirty="0" smtClean="0">
              <a:latin typeface="Times New Roman"/>
            </a:endParaRPr>
          </a:p>
          <a:p>
            <a:pPr marL="139700" indent="0">
              <a:lnSpc>
                <a:spcPts val="1440"/>
              </a:lnSpc>
            </a:pPr>
            <a:r>
              <a:rPr lang="ru-RU" sz="1500" u="sng" dirty="0">
                <a:latin typeface="Times New Roman"/>
              </a:rPr>
              <a:t>Субвенции</a:t>
            </a:r>
            <a:r>
              <a:rPr lang="ru-RU" sz="1500" dirty="0">
                <a:latin typeface="Times New Roman"/>
              </a:rPr>
              <a:t> — межбюджетные трансферы, предоставляемые в целях</a:t>
            </a:r>
          </a:p>
          <a:p>
            <a:pPr marL="139700" indent="0">
              <a:lnSpc>
                <a:spcPts val="1440"/>
              </a:lnSpc>
            </a:pPr>
            <a:r>
              <a:rPr lang="ru-RU" sz="1500" dirty="0">
                <a:latin typeface="Times New Roman"/>
              </a:rPr>
              <a:t>Финансового обеспечения расходных обязательств, возникающих</a:t>
            </a:r>
          </a:p>
          <a:p>
            <a:pPr marL="139700" indent="0">
              <a:lnSpc>
                <a:spcPts val="1440"/>
              </a:lnSpc>
            </a:pPr>
            <a:r>
              <a:rPr lang="ru-RU" sz="1500" dirty="0">
                <a:latin typeface="Times New Roman"/>
              </a:rPr>
              <a:t>при выполнении государственных полномочий Российской Федерации</a:t>
            </a:r>
          </a:p>
          <a:p>
            <a:pPr marL="139700" indent="0">
              <a:lnSpc>
                <a:spcPts val="1440"/>
              </a:lnSpc>
            </a:pPr>
            <a:r>
              <a:rPr lang="ru-RU" sz="1500" dirty="0">
                <a:latin typeface="Times New Roman"/>
              </a:rPr>
              <a:t>субъектов Российской Федерации.</a:t>
            </a:r>
          </a:p>
          <a:p>
            <a:pPr marL="139700" indent="0">
              <a:lnSpc>
                <a:spcPts val="1440"/>
              </a:lnSpc>
            </a:pPr>
            <a:endParaRPr lang="ru" sz="1500" dirty="0">
              <a:latin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06969" y="272562"/>
            <a:ext cx="321798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ГЛОССАРИЙ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428629"/>
              </p:ext>
            </p:extLst>
          </p:nvPr>
        </p:nvGraphicFramePr>
        <p:xfrm>
          <a:off x="351691" y="615464"/>
          <a:ext cx="9284678" cy="61282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04947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509954">
                  <a:extLst>
                    <a:ext uri="{9D8B030D-6E8A-4147-A177-3AD203B41FA5}">
                      <a16:colId xmlns:a16="http://schemas.microsoft.com/office/drawing/2014/main" val="69621615"/>
                    </a:ext>
                  </a:extLst>
                </a:gridCol>
                <a:gridCol w="1002323">
                  <a:extLst>
                    <a:ext uri="{9D8B030D-6E8A-4147-A177-3AD203B41FA5}">
                      <a16:colId xmlns:a16="http://schemas.microsoft.com/office/drawing/2014/main" val="415720220"/>
                    </a:ext>
                  </a:extLst>
                </a:gridCol>
                <a:gridCol w="791308">
                  <a:extLst>
                    <a:ext uri="{9D8B030D-6E8A-4147-A177-3AD203B41FA5}">
                      <a16:colId xmlns:a16="http://schemas.microsoft.com/office/drawing/2014/main" val="2646614181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485048255"/>
                    </a:ext>
                  </a:extLst>
                </a:gridCol>
                <a:gridCol w="1837592">
                  <a:extLst>
                    <a:ext uri="{9D8B030D-6E8A-4147-A177-3AD203B41FA5}">
                      <a16:colId xmlns:a16="http://schemas.microsoft.com/office/drawing/2014/main" val="3560033692"/>
                    </a:ext>
                  </a:extLst>
                </a:gridCol>
              </a:tblGrid>
              <a:tr h="5627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35169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9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04. "Социальная защита населения"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274801"/>
                  </a:ext>
                </a:extLst>
              </a:tr>
              <a:tr h="25497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Активное долголетие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3164926"/>
                  </a:ext>
                </a:extLst>
              </a:tr>
              <a:tr h="31652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Уровень бедности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7969883"/>
                  </a:ext>
                </a:extLst>
              </a:tr>
              <a:tr h="29014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доступных для инвалидов и других маломобильных групп населения приоритетных объектов социальной, транспортной, инженерной инфраструктуры в общем количестве приоритетных объектов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387526"/>
                  </a:ext>
                </a:extLst>
              </a:tr>
              <a:tr h="43184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 в возрасте от 1,5 до 7 лет, охваченных дошкольным образованием, в общей численности детей-инвалидов данного возраста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востребованность родителями в данной услуге (родители не изъявили желание водить ребенка инвалида в детский сад)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9307877"/>
                  </a:ext>
                </a:extLst>
              </a:tr>
              <a:tr h="29571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 в возрасте от 5 до 18 лет, получающих дополнительное образование, от общей численности детей-инвалидов данного возраста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8837319"/>
                  </a:ext>
                </a:extLst>
              </a:tr>
              <a:tr h="43082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от общей численности детей-инвалидов школьного возраста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7200882"/>
                  </a:ext>
                </a:extLst>
              </a:tr>
              <a:tr h="46599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детей, находящихся в трудной жизненной ситуации, охваченных отдыхом и оздоровлением, в общей численности детей в возрасте от 7 до 15 лет, находящихся в трудной жизненной ситуации, подлежащих оздоровлению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956327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детей, охваченных отдыхом и оздоровлением, в общей численности детей в возрасте от 7 до 15 лет, подлежащих оздоровлению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136,59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4869179"/>
                  </a:ext>
                </a:extLst>
              </a:tr>
              <a:tr h="46599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Число пострадавших в результате несчастных случаев на производстве со смертельным исходом связанных с производством, в расчете на 1000 работающих (организаций, занятых в экономике муниципального образования)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Промилле (0,1 процента)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5507983"/>
                  </a:ext>
                </a:extLst>
              </a:tr>
              <a:tr h="28135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СО НКО в сфере социальной защиты населения, которым оказана поддержка органами местного самоуправления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3414296"/>
                  </a:ext>
                </a:extLst>
              </a:tr>
              <a:tr h="21776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СО НКО, которым оказана поддержка органами местного самоуправления, 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6240880"/>
                  </a:ext>
                </a:extLst>
              </a:tr>
              <a:tr h="39946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расходов, направляемых на предоставление субсидий СО НКО, в общем объеме расходов бюджета муниципального образования Московской области на социальную сферу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0503620"/>
                  </a:ext>
                </a:extLst>
              </a:tr>
              <a:tr h="67305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расходов, направляемых на предоставление субсидий СО НКО в сфере социальной защиты населения, в общем объеме расходов бюджета муниципального образования Московской области в сфере социальной защиты населения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7937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08240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736258"/>
              </p:ext>
            </p:extLst>
          </p:nvPr>
        </p:nvGraphicFramePr>
        <p:xfrm>
          <a:off x="351691" y="729762"/>
          <a:ext cx="9284678" cy="53808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04947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659424">
                  <a:extLst>
                    <a:ext uri="{9D8B030D-6E8A-4147-A177-3AD203B41FA5}">
                      <a16:colId xmlns:a16="http://schemas.microsoft.com/office/drawing/2014/main" val="69621615"/>
                    </a:ext>
                  </a:extLst>
                </a:gridCol>
                <a:gridCol w="852853">
                  <a:extLst>
                    <a:ext uri="{9D8B030D-6E8A-4147-A177-3AD203B41FA5}">
                      <a16:colId xmlns:a16="http://schemas.microsoft.com/office/drawing/2014/main" val="415720220"/>
                    </a:ext>
                  </a:extLst>
                </a:gridCol>
                <a:gridCol w="791308">
                  <a:extLst>
                    <a:ext uri="{9D8B030D-6E8A-4147-A177-3AD203B41FA5}">
                      <a16:colId xmlns:a16="http://schemas.microsoft.com/office/drawing/2014/main" val="2646614181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485048255"/>
                    </a:ext>
                  </a:extLst>
                </a:gridCol>
                <a:gridCol w="1837592">
                  <a:extLst>
                    <a:ext uri="{9D8B030D-6E8A-4147-A177-3AD203B41FA5}">
                      <a16:colId xmlns:a16="http://schemas.microsoft.com/office/drawing/2014/main" val="3560033692"/>
                    </a:ext>
                  </a:extLst>
                </a:gridCol>
              </a:tblGrid>
              <a:tr h="7556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57200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органами местного самоуправления просветительских мероприятий по вопросам деятельности СО НКО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0038527"/>
                  </a:ext>
                </a:extLst>
              </a:tr>
              <a:tr h="82180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социальной защиты населения,  которым оказана  имущественная поддержка органами местного самоуправления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9791722"/>
                  </a:ext>
                </a:extLst>
              </a:tr>
              <a:tr h="9233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 которым оказана имущественная  поддержка органами местного самоуправления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2636568"/>
                  </a:ext>
                </a:extLst>
              </a:tr>
              <a:tr h="57200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которым оказана  консультационная поддержка органами местного самоуправления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14781"/>
                  </a:ext>
                </a:extLst>
              </a:tr>
              <a:tr h="34022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 которым оказана  финансовая поддержка органами местного самоуправления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6994171"/>
                  </a:ext>
                </a:extLst>
              </a:tr>
              <a:tr h="42988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125778"/>
                  </a:ext>
                </a:extLst>
              </a:tr>
              <a:tr h="50393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социальной защиты населения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нуждаются в выделении площади,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т.к.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имеется свое здание.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1971734"/>
                  </a:ext>
                </a:extLst>
              </a:tr>
              <a:tr h="46204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граждан, принявших участие в просветительских мероприятиях по вопросам деятельности СО НКО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09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58200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09697"/>
              </p:ext>
            </p:extLst>
          </p:nvPr>
        </p:nvGraphicFramePr>
        <p:xfrm>
          <a:off x="351691" y="773904"/>
          <a:ext cx="9284678" cy="56744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04947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659424">
                  <a:extLst>
                    <a:ext uri="{9D8B030D-6E8A-4147-A177-3AD203B41FA5}">
                      <a16:colId xmlns:a16="http://schemas.microsoft.com/office/drawing/2014/main" val="69621615"/>
                    </a:ext>
                  </a:extLst>
                </a:gridCol>
                <a:gridCol w="852853">
                  <a:extLst>
                    <a:ext uri="{9D8B030D-6E8A-4147-A177-3AD203B41FA5}">
                      <a16:colId xmlns:a16="http://schemas.microsoft.com/office/drawing/2014/main" val="415720220"/>
                    </a:ext>
                  </a:extLst>
                </a:gridCol>
                <a:gridCol w="791308">
                  <a:extLst>
                    <a:ext uri="{9D8B030D-6E8A-4147-A177-3AD203B41FA5}">
                      <a16:colId xmlns:a16="http://schemas.microsoft.com/office/drawing/2014/main" val="2646614181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485048255"/>
                    </a:ext>
                  </a:extLst>
                </a:gridCol>
                <a:gridCol w="1837592">
                  <a:extLst>
                    <a:ext uri="{9D8B030D-6E8A-4147-A177-3AD203B41FA5}">
                      <a16:colId xmlns:a16="http://schemas.microsoft.com/office/drawing/2014/main" val="3560033692"/>
                    </a:ext>
                  </a:extLst>
                </a:gridCol>
              </a:tblGrid>
              <a:tr h="6152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22860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9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05. "Спорт"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0038527"/>
                  </a:ext>
                </a:extLst>
              </a:tr>
              <a:tr h="32531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жителей муниципального образования  Московской области, систематически занимающихся физической культурой и спортом, в общей численности населения муниципального образования Московской области в возрасте 3-79 лет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6674553"/>
                  </a:ext>
                </a:extLst>
              </a:tr>
              <a:tr h="34392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Доступные спортивные площадки. Доля спортивных площадок, управляемых в соответствии со стандартом их использования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62971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жителей муниципального образования Московской области,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65322"/>
                  </a:ext>
                </a:extLst>
              </a:tr>
              <a:tr h="27358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жителей Талдомского городского округа, занимающихся в спортивных организациях, в общей численности детей и молодежи в возрасте 6-15 лет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4855150"/>
                  </a:ext>
                </a:extLst>
              </a:tr>
              <a:tr h="40298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проживающих в муниципальном образовании Московской области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9791722"/>
                  </a:ext>
                </a:extLst>
              </a:tr>
              <a:tr h="37763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населения муниципального образования Московской области, занятого в экономике, занимающегося физической культурой и спортом, в общей численности населения, занятого в экономике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2636568"/>
                  </a:ext>
                </a:extLst>
              </a:tr>
              <a:tr h="69054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и студентов муниципального образования Московской области, выполнивших нормативы Всероссийского физкультурно-спортивного комплекса «Готов к труду и обороне» (ГТО), в общей численности обучающихся и студентов, принявших участие в сдаче нормативов Всероссийского физкультурно-спортивного комплекса «Готов к труду и обороне» (ГТО)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14781"/>
                  </a:ext>
                </a:extLst>
              </a:tr>
              <a:tr h="33788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массовых, официальных физкультурных и спортивных мероприятий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6994171"/>
                  </a:ext>
                </a:extLst>
              </a:tr>
              <a:tr h="42692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обеспеченности граждан спортивными сооружениями исходя из единовременной пропускной способности объектов спорта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125778"/>
                  </a:ext>
                </a:extLst>
              </a:tr>
              <a:tr h="50047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использования существующих объектов спорта (отношение фактической посещаемости к нормативной пропускной способности)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1971734"/>
                  </a:ext>
                </a:extLst>
              </a:tr>
              <a:tr h="55432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занимающихся по программам спортивной подготовки в организациях ведомственной принадлежности физической культуры и спорта в общем количестве занимающихся в организациях ведомственной принадлежности физической культуры и спорта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09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891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835438"/>
              </p:ext>
            </p:extLst>
          </p:nvPr>
        </p:nvGraphicFramePr>
        <p:xfrm>
          <a:off x="351691" y="773904"/>
          <a:ext cx="9284678" cy="60328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4463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712177">
                  <a:extLst>
                    <a:ext uri="{9D8B030D-6E8A-4147-A177-3AD203B41FA5}">
                      <a16:colId xmlns:a16="http://schemas.microsoft.com/office/drawing/2014/main" val="729694312"/>
                    </a:ext>
                  </a:extLst>
                </a:gridCol>
                <a:gridCol w="764931">
                  <a:extLst>
                    <a:ext uri="{9D8B030D-6E8A-4147-A177-3AD203B41FA5}">
                      <a16:colId xmlns:a16="http://schemas.microsoft.com/office/drawing/2014/main" val="4294604456"/>
                    </a:ext>
                  </a:extLst>
                </a:gridCol>
                <a:gridCol w="659423">
                  <a:extLst>
                    <a:ext uri="{9D8B030D-6E8A-4147-A177-3AD203B41FA5}">
                      <a16:colId xmlns:a16="http://schemas.microsoft.com/office/drawing/2014/main" val="3621102098"/>
                    </a:ext>
                  </a:extLst>
                </a:gridCol>
                <a:gridCol w="703384">
                  <a:extLst>
                    <a:ext uri="{9D8B030D-6E8A-4147-A177-3AD203B41FA5}">
                      <a16:colId xmlns:a16="http://schemas.microsoft.com/office/drawing/2014/main" val="2779223635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13218922"/>
                    </a:ext>
                  </a:extLst>
                </a:gridCol>
              </a:tblGrid>
              <a:tr h="6152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23739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900" b="1" i="1" u="sng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06. "Развитие сельского хозяйства</a:t>
                      </a:r>
                      <a:r>
                        <a:rPr lang="ru-RU" sz="900" b="1" i="1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900" b="1" i="1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038527"/>
                  </a:ext>
                </a:extLst>
              </a:tr>
              <a:tr h="18463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Ввод мощностей животноводческих комплексов молочного направления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скотомест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516334"/>
                  </a:ext>
                </a:extLst>
              </a:tr>
              <a:tr h="32531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Инвестиции в основной капитал по видам экономической деятельности: Растениеводство и животноводство, охота и предоставление соответствующих услуг в этих областях, Производство пищевых продуктов, Производство напитков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Миллион рублей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6674553"/>
                  </a:ext>
                </a:extLst>
              </a:tr>
              <a:tr h="34392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Индекс производства продукции сельского хозяйства в хозяйствах всех категорий (в сопоставимых ценах) к предыдущему году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170,29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629715"/>
                  </a:ext>
                </a:extLst>
              </a:tr>
              <a:tr h="25849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Производство молока в хозяйствах всех категорий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тонн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65322"/>
                  </a:ext>
                </a:extLst>
              </a:tr>
              <a:tr h="27358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Вовлечение в оборот выбывших сельскохозяйственных угодий за счет проведения культуртехнических работ сельскохозяйственными товаропроизводителями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гектаров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169,61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4855150"/>
                  </a:ext>
                </a:extLst>
              </a:tr>
              <a:tr h="40298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Площадь земельных участков, находящихся в муниципальной собственности и государственная собственность на которые не разграничена, предоставленных сельхозтоваропроизводителям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399,8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Земельные участки вошедшие в перечень для выполнения планового значения показателя, ограничены в обороте, а именно- лесами, водоохранными зонами, дорогами и т.д., что замедляет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возможность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провести оперативно необходимые процедуры. Выполнение данного показателя запланировано на 2022г. Комитетом по управлению имуществом.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9791722"/>
                  </a:ext>
                </a:extLst>
              </a:tr>
              <a:tr h="23065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Площадь земель, обработанных от борщевика Сосновского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1034,86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2636568"/>
                  </a:ext>
                </a:extLst>
              </a:tr>
              <a:tr h="27256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сельских населенных пунктов, обслуживаемых по доставке продовольственных и непродовольственных товаров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14781"/>
                  </a:ext>
                </a:extLst>
              </a:tr>
              <a:tr h="33788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ввода (приобретения) жилья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(жилье для специалистов 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села)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территории Талдомского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имеется семья нуждающаяся в улучшении жилищных условий. Приобретение жилья предусматривалась за счет софинансирования из бюджетов РФ, Московской области, бюджета Талдомского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и внебюджетного источника после включения в Государственную программу "Развитие сельского хозяйства" . В середине 2021года, заявителем было принято решение о выходе из очереди на включение в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Гос.программу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линии Министерства сельского хозяйства и включения в программу по линии Министерства культуры.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6994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77691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072357"/>
              </p:ext>
            </p:extLst>
          </p:nvPr>
        </p:nvGraphicFramePr>
        <p:xfrm>
          <a:off x="351691" y="773904"/>
          <a:ext cx="9284678" cy="53015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4463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712177">
                  <a:extLst>
                    <a:ext uri="{9D8B030D-6E8A-4147-A177-3AD203B41FA5}">
                      <a16:colId xmlns:a16="http://schemas.microsoft.com/office/drawing/2014/main" val="729694312"/>
                    </a:ext>
                  </a:extLst>
                </a:gridCol>
                <a:gridCol w="764931">
                  <a:extLst>
                    <a:ext uri="{9D8B030D-6E8A-4147-A177-3AD203B41FA5}">
                      <a16:colId xmlns:a16="http://schemas.microsoft.com/office/drawing/2014/main" val="4294604456"/>
                    </a:ext>
                  </a:extLst>
                </a:gridCol>
                <a:gridCol w="659423">
                  <a:extLst>
                    <a:ext uri="{9D8B030D-6E8A-4147-A177-3AD203B41FA5}">
                      <a16:colId xmlns:a16="http://schemas.microsoft.com/office/drawing/2014/main" val="3621102098"/>
                    </a:ext>
                  </a:extLst>
                </a:gridCol>
                <a:gridCol w="703384">
                  <a:extLst>
                    <a:ext uri="{9D8B030D-6E8A-4147-A177-3AD203B41FA5}">
                      <a16:colId xmlns:a16="http://schemas.microsoft.com/office/drawing/2014/main" val="2779223635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13218922"/>
                    </a:ext>
                  </a:extLst>
                </a:gridCol>
              </a:tblGrid>
              <a:tr h="10566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4982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отловленных животных без владельцев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125778"/>
                  </a:ext>
                </a:extLst>
              </a:tr>
              <a:tr h="5737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обустроенных сибиреязвенных скотомогильников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1971734"/>
                  </a:ext>
                </a:extLst>
              </a:tr>
              <a:tr h="9519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Объем экспорта продукции АПК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долларов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09769"/>
                  </a:ext>
                </a:extLst>
              </a:tr>
              <a:tr h="31703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9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07. "Экология и окружающая среда</a:t>
                      </a:r>
                      <a:r>
                        <a:rPr lang="ru-RU" sz="9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900" b="1" i="1" u="sng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19185"/>
                  </a:ext>
                </a:extLst>
              </a:tr>
              <a:tr h="95195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экологических мероприятий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7648015"/>
                  </a:ext>
                </a:extLst>
              </a:tr>
              <a:tr h="95195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мероприятий по охране окружающей среды в границах городского округа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3037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19807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100876"/>
              </p:ext>
            </p:extLst>
          </p:nvPr>
        </p:nvGraphicFramePr>
        <p:xfrm>
          <a:off x="351691" y="773904"/>
          <a:ext cx="9284678" cy="59909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4463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712177">
                  <a:extLst>
                    <a:ext uri="{9D8B030D-6E8A-4147-A177-3AD203B41FA5}">
                      <a16:colId xmlns:a16="http://schemas.microsoft.com/office/drawing/2014/main" val="729694312"/>
                    </a:ext>
                  </a:extLst>
                </a:gridCol>
                <a:gridCol w="764931">
                  <a:extLst>
                    <a:ext uri="{9D8B030D-6E8A-4147-A177-3AD203B41FA5}">
                      <a16:colId xmlns:a16="http://schemas.microsoft.com/office/drawing/2014/main" val="4294604456"/>
                    </a:ext>
                  </a:extLst>
                </a:gridCol>
                <a:gridCol w="659423">
                  <a:extLst>
                    <a:ext uri="{9D8B030D-6E8A-4147-A177-3AD203B41FA5}">
                      <a16:colId xmlns:a16="http://schemas.microsoft.com/office/drawing/2014/main" val="3621102098"/>
                    </a:ext>
                  </a:extLst>
                </a:gridCol>
                <a:gridCol w="703384">
                  <a:extLst>
                    <a:ext uri="{9D8B030D-6E8A-4147-A177-3AD203B41FA5}">
                      <a16:colId xmlns:a16="http://schemas.microsoft.com/office/drawing/2014/main" val="2779223635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13218922"/>
                    </a:ext>
                  </a:extLst>
                </a:gridCol>
              </a:tblGrid>
              <a:tr h="7383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325315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9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125778"/>
                  </a:ext>
                </a:extLst>
              </a:tr>
              <a:tr h="39565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Благоустроим кладбища «Доля кладбищ, соответствующих Региональному стандарту»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867120"/>
                  </a:ext>
                </a:extLst>
              </a:tr>
              <a:tr h="35868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Снижение общего количества преступлений, совершенных на территории муниципального образования, не менее чем на 5 % ежегодно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единица/процент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573/7%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0762340"/>
                  </a:ext>
                </a:extLst>
              </a:tr>
              <a:tr h="45900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Увеличение общего количества видеокамер, введенных в эксплуатацию в систему технологического обеспечения региональной общественной безопасности и оперативного управления "Безопасный регион", не менее чем на 5 % ежегодно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единица/процент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146,61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3536207"/>
                  </a:ext>
                </a:extLst>
              </a:tr>
              <a:tr h="45900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транспортировок умерших в морг с мест обнаружения или происшествия для производства судебно-медицинской экспертизы, произведенных в соответствии с установленными требованиями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7518308"/>
                  </a:ext>
                </a:extLst>
              </a:tr>
              <a:tr h="45900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Инвентаризация мест захоронений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4090192"/>
                  </a:ext>
                </a:extLst>
              </a:tr>
              <a:tr h="45900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числа лиц, состоящих на диспансерном наблюдении с диагнозом «Употребление наркотиков с вредными последствиями»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7703916"/>
                  </a:ext>
                </a:extLst>
              </a:tr>
              <a:tr h="45900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доли несовершеннолетних в общем числе лиц, совершивших преступления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6845216"/>
                  </a:ext>
                </a:extLst>
              </a:tr>
              <a:tr h="45900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уровня вовлеченности населения в незаконный оборот наркотиков на 100 тыс. населения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136,27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3015117"/>
                  </a:ext>
                </a:extLst>
              </a:tr>
              <a:tr h="40178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уровня криминогенности наркомании на 100 тыс. человек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8598174"/>
                  </a:ext>
                </a:extLst>
              </a:tr>
              <a:tr h="45900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от числа граждан принимающих участие в деятельности народных дружин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145,45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1369356"/>
                  </a:ext>
                </a:extLst>
              </a:tr>
              <a:tr h="45900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социально значимых объектов (учреждений), оборудованных в целях антитеррористической защищенности средствами безопасности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6573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0100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43874"/>
              </p:ext>
            </p:extLst>
          </p:nvPr>
        </p:nvGraphicFramePr>
        <p:xfrm>
          <a:off x="351691" y="773905"/>
          <a:ext cx="9284678" cy="5971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4463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712177">
                  <a:extLst>
                    <a:ext uri="{9D8B030D-6E8A-4147-A177-3AD203B41FA5}">
                      <a16:colId xmlns:a16="http://schemas.microsoft.com/office/drawing/2014/main" val="729694312"/>
                    </a:ext>
                  </a:extLst>
                </a:gridCol>
                <a:gridCol w="764931">
                  <a:extLst>
                    <a:ext uri="{9D8B030D-6E8A-4147-A177-3AD203B41FA5}">
                      <a16:colId xmlns:a16="http://schemas.microsoft.com/office/drawing/2014/main" val="4294604456"/>
                    </a:ext>
                  </a:extLst>
                </a:gridCol>
                <a:gridCol w="659423">
                  <a:extLst>
                    <a:ext uri="{9D8B030D-6E8A-4147-A177-3AD203B41FA5}">
                      <a16:colId xmlns:a16="http://schemas.microsoft.com/office/drawing/2014/main" val="3621102098"/>
                    </a:ext>
                  </a:extLst>
                </a:gridCol>
                <a:gridCol w="703384">
                  <a:extLst>
                    <a:ext uri="{9D8B030D-6E8A-4147-A177-3AD203B41FA5}">
                      <a16:colId xmlns:a16="http://schemas.microsoft.com/office/drawing/2014/main" val="2779223635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13218922"/>
                    </a:ext>
                  </a:extLst>
                </a:gridCol>
              </a:tblGrid>
              <a:tr h="7861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48870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Прирост уровня безопасности людей на водных объектах, расположенных на территории муниципального образования Московской области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1795469"/>
                  </a:ext>
                </a:extLst>
              </a:tr>
              <a:tr h="66143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Сокращение среднего времени совместного реагирования нескольких экстренных оперативных служб на обращения населения по единому номеру «112» на территории муниципального образования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7542526"/>
                  </a:ext>
                </a:extLst>
              </a:tr>
              <a:tr h="80437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Степень готовности муниципального образования Московской области к действиям по предназначению при возникновении чрезвычайных ситуациях (происшествиях) природного и техногенного характера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1971734"/>
                  </a:ext>
                </a:extLst>
              </a:tr>
              <a:tr h="9336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Увеличение процента покрытия, системой централизованного оповещения и информирования при чрезвычайных ситуациях или угрозе их возникновения, населения на территории муниципального образования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09769"/>
                  </a:ext>
                </a:extLst>
              </a:tr>
              <a:tr h="69524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Повышение степени пожарной защищенности муниципального образования Московской области, по отношению к базовому периоду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19185"/>
                  </a:ext>
                </a:extLst>
              </a:tr>
              <a:tr h="66821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Увеличение процента запасов материально-технических, продовольственных, медицинских и иных средств в целях гражданской обороны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7648015"/>
                  </a:ext>
                </a:extLst>
              </a:tr>
              <a:tr h="9336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Увеличение степени готовности к использованию по предназначению защитных сооружений и иных объектов 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3037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82970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462879"/>
              </p:ext>
            </p:extLst>
          </p:nvPr>
        </p:nvGraphicFramePr>
        <p:xfrm>
          <a:off x="351691" y="773908"/>
          <a:ext cx="9284678" cy="58679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4463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712177">
                  <a:extLst>
                    <a:ext uri="{9D8B030D-6E8A-4147-A177-3AD203B41FA5}">
                      <a16:colId xmlns:a16="http://schemas.microsoft.com/office/drawing/2014/main" val="729694312"/>
                    </a:ext>
                  </a:extLst>
                </a:gridCol>
                <a:gridCol w="764931">
                  <a:extLst>
                    <a:ext uri="{9D8B030D-6E8A-4147-A177-3AD203B41FA5}">
                      <a16:colId xmlns:a16="http://schemas.microsoft.com/office/drawing/2014/main" val="4294604456"/>
                    </a:ext>
                  </a:extLst>
                </a:gridCol>
                <a:gridCol w="659423">
                  <a:extLst>
                    <a:ext uri="{9D8B030D-6E8A-4147-A177-3AD203B41FA5}">
                      <a16:colId xmlns:a16="http://schemas.microsoft.com/office/drawing/2014/main" val="3621102098"/>
                    </a:ext>
                  </a:extLst>
                </a:gridCol>
                <a:gridCol w="703384">
                  <a:extLst>
                    <a:ext uri="{9D8B030D-6E8A-4147-A177-3AD203B41FA5}">
                      <a16:colId xmlns:a16="http://schemas.microsoft.com/office/drawing/2014/main" val="2779223635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13218922"/>
                    </a:ext>
                  </a:extLst>
                </a:gridCol>
              </a:tblGrid>
              <a:tr h="6667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28266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9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09. "Жилище</a:t>
                      </a:r>
                      <a:r>
                        <a:rPr lang="ru-RU" sz="9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900" b="1" i="1" u="sng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1795469"/>
                  </a:ext>
                </a:extLst>
              </a:tr>
              <a:tr h="27576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семей, улучшивших жилищные условия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165104"/>
                  </a:ext>
                </a:extLst>
              </a:tr>
              <a:tr h="92839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уведомлений о соответствии (несоответствии) указанных в уведомлении о планируемом строительстве параметров объекта индивидуального жилищного строительства (далее – ИЖС) или садового дома установленным параметрам и допустимости размещения объекта ИЖС или садового дома на земельном участке, уведомлений о соответствии (несоответствии) построенных или реконструированных объектов ИЖС или садового дома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7542526"/>
                  </a:ext>
                </a:extLst>
              </a:tr>
              <a:tr h="49002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Объем ввода индивидуального жилищного строительства, построенного населением за счет собственных и (или) кредитных средств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1971734"/>
                  </a:ext>
                </a:extLst>
              </a:tr>
              <a:tr h="58920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молодых семей, получивших свидетельство о праве на получение социальной выплаты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09769"/>
                  </a:ext>
                </a:extLst>
              </a:tr>
              <a:tr h="105972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включенных в список детей-сирот и детей, оставшихся без попечения родителей, лиц из их числа, которые подлежат обеспечению жилыми помещениями, в отчетном году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19185"/>
                  </a:ext>
                </a:extLst>
              </a:tr>
              <a:tr h="66574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Численность детей 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7648015"/>
                  </a:ext>
                </a:extLst>
              </a:tr>
              <a:tr h="79183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инвалидов и ветеранов боевых действий, членов семей погибших (умерших) инвалидов и ветеранов боевых действий,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 на 1 человека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3037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6747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162547"/>
              </p:ext>
            </p:extLst>
          </p:nvPr>
        </p:nvGraphicFramePr>
        <p:xfrm>
          <a:off x="351691" y="773909"/>
          <a:ext cx="9284678" cy="58844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1032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905608">
                  <a:extLst>
                    <a:ext uri="{9D8B030D-6E8A-4147-A177-3AD203B41FA5}">
                      <a16:colId xmlns:a16="http://schemas.microsoft.com/office/drawing/2014/main" val="1479825682"/>
                    </a:ext>
                  </a:extLst>
                </a:gridCol>
                <a:gridCol w="764931">
                  <a:extLst>
                    <a:ext uri="{9D8B030D-6E8A-4147-A177-3AD203B41FA5}">
                      <a16:colId xmlns:a16="http://schemas.microsoft.com/office/drawing/2014/main" val="4294604456"/>
                    </a:ext>
                  </a:extLst>
                </a:gridCol>
                <a:gridCol w="659423">
                  <a:extLst>
                    <a:ext uri="{9D8B030D-6E8A-4147-A177-3AD203B41FA5}">
                      <a16:colId xmlns:a16="http://schemas.microsoft.com/office/drawing/2014/main" val="3621102098"/>
                    </a:ext>
                  </a:extLst>
                </a:gridCol>
                <a:gridCol w="703384">
                  <a:extLst>
                    <a:ext uri="{9D8B030D-6E8A-4147-A177-3AD203B41FA5}">
                      <a16:colId xmlns:a16="http://schemas.microsoft.com/office/drawing/2014/main" val="2779223635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13218922"/>
                    </a:ext>
                  </a:extLst>
                </a:gridCol>
              </a:tblGrid>
              <a:tr h="730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23688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9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 "Развитие инженерной инфраструктуры и энергоэффективности"</a:t>
                      </a:r>
                    </a:p>
                    <a:p>
                      <a:pPr algn="l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1795469"/>
                  </a:ext>
                </a:extLst>
              </a:tr>
              <a:tr h="58486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2021Увеличение доли населения, обеспеченного доброкачественной питьевой водой из централизованных источников водоснабжения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165104"/>
                  </a:ext>
                </a:extLst>
              </a:tr>
              <a:tr h="62139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2021Увеличение доли сточных вод, очищенных до нормативных значений, в общем объеме сточных вод, пропущенных через очистные сооружения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7542526"/>
                  </a:ext>
                </a:extLst>
              </a:tr>
              <a:tr h="59256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актуальных схем теплоснабжения, водоснабжения и водоотведения, программ комплексного развития систем коммунальной инфраструктуры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1971734"/>
                  </a:ext>
                </a:extLst>
              </a:tr>
              <a:tr h="64519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Бережливый учет - оснащенность многоквартирных домов общедомовыми приборами учета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09769"/>
                  </a:ext>
                </a:extLst>
              </a:tr>
              <a:tr h="83044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зданий, строений, сооружений муниципальной собственности, соответствующих нормальному уровню энергетической эффективности и выше (А, B, C, D)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142,31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19185"/>
                  </a:ext>
                </a:extLst>
              </a:tr>
              <a:tr h="72901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7648015"/>
                  </a:ext>
                </a:extLst>
              </a:tr>
              <a:tr h="86708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многоквартирных домов с присвоенными классами 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3037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69472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264648"/>
              </p:ext>
            </p:extLst>
          </p:nvPr>
        </p:nvGraphicFramePr>
        <p:xfrm>
          <a:off x="351691" y="773909"/>
          <a:ext cx="9284678" cy="59428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4463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712177">
                  <a:extLst>
                    <a:ext uri="{9D8B030D-6E8A-4147-A177-3AD203B41FA5}">
                      <a16:colId xmlns:a16="http://schemas.microsoft.com/office/drawing/2014/main" val="729694312"/>
                    </a:ext>
                  </a:extLst>
                </a:gridCol>
                <a:gridCol w="764931">
                  <a:extLst>
                    <a:ext uri="{9D8B030D-6E8A-4147-A177-3AD203B41FA5}">
                      <a16:colId xmlns:a16="http://schemas.microsoft.com/office/drawing/2014/main" val="4294604456"/>
                    </a:ext>
                  </a:extLst>
                </a:gridCol>
                <a:gridCol w="659423">
                  <a:extLst>
                    <a:ext uri="{9D8B030D-6E8A-4147-A177-3AD203B41FA5}">
                      <a16:colId xmlns:a16="http://schemas.microsoft.com/office/drawing/2014/main" val="3621102098"/>
                    </a:ext>
                  </a:extLst>
                </a:gridCol>
                <a:gridCol w="703384">
                  <a:extLst>
                    <a:ext uri="{9D8B030D-6E8A-4147-A177-3AD203B41FA5}">
                      <a16:colId xmlns:a16="http://schemas.microsoft.com/office/drawing/2014/main" val="2779223635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13218922"/>
                    </a:ext>
                  </a:extLst>
                </a:gridCol>
              </a:tblGrid>
              <a:tr h="730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31082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8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 "Предпринимательство</a:t>
                      </a:r>
                      <a:r>
                        <a:rPr lang="ru-RU" sz="800" b="1" i="1" u="sng" strike="noStrike" dirty="0">
                          <a:effectLst/>
                          <a:latin typeface="Arial" panose="020B0604020202020204" pitchFamily="34" charset="0"/>
                        </a:rPr>
                        <a:t>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1795469"/>
                  </a:ext>
                </a:extLst>
              </a:tr>
              <a:tr h="3108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многофункциональных индустриальных парков, технологических парков, промышленных площадок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6244881"/>
                  </a:ext>
                </a:extLst>
              </a:tr>
              <a:tr h="3108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привлеченных резидентов на территории многофункциональных индустриальных парков, технологических парков, промышленных площадок муниципальных образований Московской области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091584"/>
                  </a:ext>
                </a:extLst>
              </a:tr>
              <a:tr h="23173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созданных рабочих мест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7360200"/>
                  </a:ext>
                </a:extLst>
              </a:tr>
              <a:tr h="3108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Объем инвестиций, привлеченных в основной капитал (без учета бюджетных инвестиций), на душу населения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рублей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143,98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483961"/>
                  </a:ext>
                </a:extLst>
              </a:tr>
              <a:tr h="3108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Площадь территории, на которую привлечены новые резиденты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3850264"/>
                  </a:ext>
                </a:extLst>
              </a:tr>
              <a:tr h="3108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Процент заполняемости многофункциональных индустриальных парков, технологических парков, промышленных площадок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9397830"/>
                  </a:ext>
                </a:extLst>
              </a:tr>
              <a:tr h="3108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Темп роста (индекс роста) физического объема инвестиций в основной капитал, за исключением инвестиций инфраструктурных монополий (федеральные проекты) и бюджетных ассигнований федерального бюджета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2302018"/>
                  </a:ext>
                </a:extLst>
              </a:tr>
              <a:tr h="3108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Увеличение среднемесячной заработной платы работников организаций, не относящихся к субъектам малого предпринимательства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923297"/>
                  </a:ext>
                </a:extLst>
              </a:tr>
              <a:tr h="3108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закупок среди субъектов малого и среднего предпринимательства, социально ориентированных некоммерческих организаций, осуществляемых в соответствии с Федеральным законом от 05.04.2013 № 44-ФЗ «О контрактной системе в сфере закупок товаров, работ, услуг для обеспечения государственных и муниципальных нужд»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212,52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3511161"/>
                  </a:ext>
                </a:extLst>
              </a:tr>
              <a:tr h="22532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несостоявшихся торгов от общего количества объявленных торгов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3321127"/>
                  </a:ext>
                </a:extLst>
              </a:tr>
              <a:tr h="3108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обоснованных, частично обоснованных жалоб в Федеральную антимонопольную службу (ФАС России) (от общего количества опубликованных торгов)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5825206"/>
                  </a:ext>
                </a:extLst>
              </a:tr>
              <a:tr h="3108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общей экономии денежных средств от общей суммы состоявшихся торгов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6955836"/>
                  </a:ext>
                </a:extLst>
              </a:tr>
              <a:tr h="3108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реализованных требований Стандарта развития конкуренции в муниципальном образовании Московской области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779927"/>
                  </a:ext>
                </a:extLst>
              </a:tr>
              <a:tr h="3108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Среднее количество участников на состоявшихся торгах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505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10645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2208" y="219808"/>
            <a:ext cx="8426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Информация о выполнении основных показателей социально-экономического развития Талдомского городского округа</a:t>
            </a:r>
            <a:endParaRPr lang="ru-RU" i="1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976507"/>
              </p:ext>
            </p:extLst>
          </p:nvPr>
        </p:nvGraphicFramePr>
        <p:xfrm>
          <a:off x="277905" y="923363"/>
          <a:ext cx="9377082" cy="54758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9210">
                  <a:extLst>
                    <a:ext uri="{9D8B030D-6E8A-4147-A177-3AD203B41FA5}">
                      <a16:colId xmlns:a16="http://schemas.microsoft.com/office/drawing/2014/main" val="4071498075"/>
                    </a:ext>
                  </a:extLst>
                </a:gridCol>
                <a:gridCol w="1141236">
                  <a:extLst>
                    <a:ext uri="{9D8B030D-6E8A-4147-A177-3AD203B41FA5}">
                      <a16:colId xmlns:a16="http://schemas.microsoft.com/office/drawing/2014/main" val="1090338617"/>
                    </a:ext>
                  </a:extLst>
                </a:gridCol>
                <a:gridCol w="963738">
                  <a:extLst>
                    <a:ext uri="{9D8B030D-6E8A-4147-A177-3AD203B41FA5}">
                      <a16:colId xmlns:a16="http://schemas.microsoft.com/office/drawing/2014/main" val="1691277606"/>
                    </a:ext>
                  </a:extLst>
                </a:gridCol>
                <a:gridCol w="761222">
                  <a:extLst>
                    <a:ext uri="{9D8B030D-6E8A-4147-A177-3AD203B41FA5}">
                      <a16:colId xmlns:a16="http://schemas.microsoft.com/office/drawing/2014/main" val="3427126317"/>
                    </a:ext>
                  </a:extLst>
                </a:gridCol>
                <a:gridCol w="1119794">
                  <a:extLst>
                    <a:ext uri="{9D8B030D-6E8A-4147-A177-3AD203B41FA5}">
                      <a16:colId xmlns:a16="http://schemas.microsoft.com/office/drawing/2014/main" val="4137910692"/>
                    </a:ext>
                  </a:extLst>
                </a:gridCol>
                <a:gridCol w="1119794">
                  <a:extLst>
                    <a:ext uri="{9D8B030D-6E8A-4147-A177-3AD203B41FA5}">
                      <a16:colId xmlns:a16="http://schemas.microsoft.com/office/drawing/2014/main" val="4190329693"/>
                    </a:ext>
                  </a:extLst>
                </a:gridCol>
                <a:gridCol w="1031044">
                  <a:extLst>
                    <a:ext uri="{9D8B030D-6E8A-4147-A177-3AD203B41FA5}">
                      <a16:colId xmlns:a16="http://schemas.microsoft.com/office/drawing/2014/main" val="439627962"/>
                    </a:ext>
                  </a:extLst>
                </a:gridCol>
                <a:gridCol w="1031044">
                  <a:extLst>
                    <a:ext uri="{9D8B030D-6E8A-4147-A177-3AD203B41FA5}">
                      <a16:colId xmlns:a16="http://schemas.microsoft.com/office/drawing/2014/main" val="3281792967"/>
                    </a:ext>
                  </a:extLst>
                </a:gridCol>
              </a:tblGrid>
              <a:tr h="82742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показателей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42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изм.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выполнения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Плановые значения  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17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 выполнение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17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выполнения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125030"/>
                  </a:ext>
                </a:extLst>
              </a:tr>
              <a:tr h="4139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2021год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 2021 год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2022 год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года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701942"/>
                  </a:ext>
                </a:extLst>
              </a:tr>
              <a:tr h="829518">
                <a:tc>
                  <a:txBody>
                    <a:bodyPr/>
                    <a:lstStyle/>
                    <a:p>
                      <a:pPr algn="l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населения на конец года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чел</a:t>
                      </a: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46302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46302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46500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46500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2618170"/>
                  </a:ext>
                </a:extLst>
              </a:tr>
              <a:tr h="555236">
                <a:tc>
                  <a:txBody>
                    <a:bodyPr/>
                    <a:lstStyle/>
                    <a:p>
                      <a:pPr algn="l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отгрузки товаров собственного производства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100" b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млрд.руб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11,3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106,2%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9680415"/>
                  </a:ext>
                </a:extLst>
              </a:tr>
              <a:tr h="515780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розничного товарооборота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827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b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6434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8169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127%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8500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8500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5660008"/>
                  </a:ext>
                </a:extLst>
              </a:tr>
              <a:tr h="540137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зарегистрированной безработицы(среднегодовая)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827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0,57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0,46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81%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89%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3137498"/>
                  </a:ext>
                </a:extLst>
              </a:tr>
              <a:tr h="669237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Среднемесячная заработная плата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827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рубль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52232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54392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104%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54500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1440"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54500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1440"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4332756"/>
                  </a:ext>
                </a:extLst>
              </a:tr>
              <a:tr h="466760">
                <a:tc>
                  <a:txBody>
                    <a:bodyPr/>
                    <a:lstStyle/>
                    <a:p>
                      <a:pPr algn="l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Прожиточный минимум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399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рубль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13580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14748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3423468"/>
                  </a:ext>
                </a:extLst>
              </a:tr>
              <a:tr h="657871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Ввод в эксплуатацию жилых домов за год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399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тыс.кв.м общей площади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2" marR="672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32,0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48,0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150%</a:t>
                      </a:r>
                      <a:endParaRPr lang="ru-RU" sz="11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39,5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39,5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2" marR="4482" marT="67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146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31676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443476"/>
              </p:ext>
            </p:extLst>
          </p:nvPr>
        </p:nvGraphicFramePr>
        <p:xfrm>
          <a:off x="351691" y="773912"/>
          <a:ext cx="9284678" cy="59408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4463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712177">
                  <a:extLst>
                    <a:ext uri="{9D8B030D-6E8A-4147-A177-3AD203B41FA5}">
                      <a16:colId xmlns:a16="http://schemas.microsoft.com/office/drawing/2014/main" val="729694312"/>
                    </a:ext>
                  </a:extLst>
                </a:gridCol>
                <a:gridCol w="764931">
                  <a:extLst>
                    <a:ext uri="{9D8B030D-6E8A-4147-A177-3AD203B41FA5}">
                      <a16:colId xmlns:a16="http://schemas.microsoft.com/office/drawing/2014/main" val="4294604456"/>
                    </a:ext>
                  </a:extLst>
                </a:gridCol>
                <a:gridCol w="659423">
                  <a:extLst>
                    <a:ext uri="{9D8B030D-6E8A-4147-A177-3AD203B41FA5}">
                      <a16:colId xmlns:a16="http://schemas.microsoft.com/office/drawing/2014/main" val="3621102098"/>
                    </a:ext>
                  </a:extLst>
                </a:gridCol>
                <a:gridCol w="703384">
                  <a:extLst>
                    <a:ext uri="{9D8B030D-6E8A-4147-A177-3AD203B41FA5}">
                      <a16:colId xmlns:a16="http://schemas.microsoft.com/office/drawing/2014/main" val="2779223635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13218922"/>
                    </a:ext>
                  </a:extLst>
                </a:gridCol>
              </a:tblGrid>
              <a:tr h="5494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44964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среднесписочной численности работников (без внешних совместителей) малых и средних предприятий в среднесписочной численности работников (без внешних совместителей) всех предприятий и организаций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138624"/>
                  </a:ext>
                </a:extLst>
              </a:tr>
              <a:tr h="2456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вновь созданных субъектов малого и среднего бизнеса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573,68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427020"/>
                  </a:ext>
                </a:extLst>
              </a:tr>
              <a:tr h="49854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</a:t>
                      </a:r>
                      <a:r>
                        <a:rPr lang="ru-RU" sz="9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самозанятых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граждан, зафиксировавших свой статус, с учетом введения налогового режима для </a:t>
                      </a:r>
                      <a:r>
                        <a:rPr lang="ru-RU" sz="9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самозанятых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нарастающим итогом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3286216"/>
                  </a:ext>
                </a:extLst>
              </a:tr>
              <a:tr h="39797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Малый бизнес большого региона. Прирост количества субъектов малого и среднего предпринимательства на 10 тыс. населения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2885790"/>
                  </a:ext>
                </a:extLst>
              </a:tr>
              <a:tr h="37784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Число субъектов малого и среднего предпринимательства в расчете на 10 тыс. человек населения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305,46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097687"/>
                  </a:ext>
                </a:extLst>
              </a:tr>
              <a:tr h="41581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обращений по вопросу защиты прав потребителей от общего количества поступивших обращений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165104"/>
                  </a:ext>
                </a:extLst>
              </a:tr>
              <a:tr h="59948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ОДС (объектов дорожного сервиса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соответствующих требованиям, нормам и стандартам действующего законодательства, от общего количества 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ОДС (объектов дорожного сервиса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479,49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479,49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7542526"/>
                  </a:ext>
                </a:extLst>
              </a:tr>
              <a:tr h="41179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Обеспеченность населения площадью торговых объектов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квадратных метров на 1000 человек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1971734"/>
                  </a:ext>
                </a:extLst>
              </a:tr>
              <a:tr h="41179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Прирост площадей торговых объектов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09769"/>
                  </a:ext>
                </a:extLst>
              </a:tr>
              <a:tr h="48303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Прирост посадочных мест на объектах общественного питания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19185"/>
                  </a:ext>
                </a:extLst>
              </a:tr>
              <a:tr h="42348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Прирост рабочих мест на объектах бытового обслуживания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7648015"/>
                  </a:ext>
                </a:extLst>
              </a:tr>
              <a:tr h="65255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Стандарт потребительского рынка и услуг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3130,51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3037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9659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672950"/>
              </p:ext>
            </p:extLst>
          </p:nvPr>
        </p:nvGraphicFramePr>
        <p:xfrm>
          <a:off x="342899" y="756327"/>
          <a:ext cx="9284678" cy="59170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4463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712177">
                  <a:extLst>
                    <a:ext uri="{9D8B030D-6E8A-4147-A177-3AD203B41FA5}">
                      <a16:colId xmlns:a16="http://schemas.microsoft.com/office/drawing/2014/main" val="729694312"/>
                    </a:ext>
                  </a:extLst>
                </a:gridCol>
                <a:gridCol w="764931">
                  <a:extLst>
                    <a:ext uri="{9D8B030D-6E8A-4147-A177-3AD203B41FA5}">
                      <a16:colId xmlns:a16="http://schemas.microsoft.com/office/drawing/2014/main" val="4294604456"/>
                    </a:ext>
                  </a:extLst>
                </a:gridCol>
                <a:gridCol w="659423">
                  <a:extLst>
                    <a:ext uri="{9D8B030D-6E8A-4147-A177-3AD203B41FA5}">
                      <a16:colId xmlns:a16="http://schemas.microsoft.com/office/drawing/2014/main" val="3621102098"/>
                    </a:ext>
                  </a:extLst>
                </a:gridCol>
                <a:gridCol w="703384">
                  <a:extLst>
                    <a:ext uri="{9D8B030D-6E8A-4147-A177-3AD203B41FA5}">
                      <a16:colId xmlns:a16="http://schemas.microsoft.com/office/drawing/2014/main" val="2779223635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13218922"/>
                    </a:ext>
                  </a:extLst>
                </a:gridCol>
              </a:tblGrid>
              <a:tr h="6019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275409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9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 "Управление имуществом и муниципальными финансами"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138624"/>
                  </a:ext>
                </a:extLst>
              </a:tr>
              <a:tr h="48782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объектов недвижимого имущества, поставленных на кадастровый учет от выявленных земельных участков с объектами без прав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3003282"/>
                  </a:ext>
                </a:extLst>
              </a:tr>
              <a:tr h="45675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проведенных аукционов на право заключения договоров аренды земельных участков для субъектов малого и среднего предпринимательства к общему количеству таких торгов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заявок на право заключения договоров аренды з/у от субъектов малого и среднего предпринимательства.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0980701"/>
                  </a:ext>
                </a:extLst>
              </a:tr>
              <a:tr h="333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Исключение незаконных решений по земле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4376015"/>
                  </a:ext>
                </a:extLst>
              </a:tr>
              <a:tr h="45675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Поступления 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427020"/>
                  </a:ext>
                </a:extLst>
              </a:tr>
              <a:tr h="19448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Поступления доходов в бюджет муниципального образования от распоряжения муниципальным имуществом и землей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Часть объектов недвижимого имущества находившихся в казне и предоставленных в аренду субъектам МСП, ИП, 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самозанятым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с августа 2021 года была передана по постановлению главы Талдомского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в оперативное управление МБУ «Энергия», в связи с этим по части заключенных новых договоров аренды, администратором доходом являлось МБУ «Энергия». Также назначенный на 2021 год аукцион по продаже муниципального имущества перенесен на 2022 год в связи с отсутствием заявок на участие в аукционе.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3286216"/>
                  </a:ext>
                </a:extLst>
              </a:tr>
              <a:tr h="4567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Предоставление земельных участков многодетным семьям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Этот показатель может меняться т.к., учёт семей складывается исходя из ежедневных поступлений заявок 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2885790"/>
                  </a:ext>
                </a:extLst>
              </a:tr>
              <a:tr h="9031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Прирост земельного налога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Невыполнение показателя обусловлено снижением кадастровой стоимости земельных участков для садоводства и ИЖС, увеличением числа льготников физических лиц (Снижение уплаты земельного налога относительно 2020 года составило 4,6 млн. рублей)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097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56018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959646"/>
              </p:ext>
            </p:extLst>
          </p:nvPr>
        </p:nvGraphicFramePr>
        <p:xfrm>
          <a:off x="351691" y="773911"/>
          <a:ext cx="9284678" cy="55777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58174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580781">
                  <a:extLst>
                    <a:ext uri="{9D8B030D-6E8A-4147-A177-3AD203B41FA5}">
                      <a16:colId xmlns:a16="http://schemas.microsoft.com/office/drawing/2014/main" val="729694312"/>
                    </a:ext>
                  </a:extLst>
                </a:gridCol>
                <a:gridCol w="756139">
                  <a:extLst>
                    <a:ext uri="{9D8B030D-6E8A-4147-A177-3AD203B41FA5}">
                      <a16:colId xmlns:a16="http://schemas.microsoft.com/office/drawing/2014/main" val="4294604456"/>
                    </a:ext>
                  </a:extLst>
                </a:gridCol>
                <a:gridCol w="747346">
                  <a:extLst>
                    <a:ext uri="{9D8B030D-6E8A-4147-A177-3AD203B41FA5}">
                      <a16:colId xmlns:a16="http://schemas.microsoft.com/office/drawing/2014/main" val="3621102098"/>
                    </a:ext>
                  </a:extLst>
                </a:gridCol>
                <a:gridCol w="1441938">
                  <a:extLst>
                    <a:ext uri="{9D8B030D-6E8A-4147-A177-3AD203B41FA5}">
                      <a16:colId xmlns:a16="http://schemas.microsoft.com/office/drawing/2014/main" val="2779223635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13218922"/>
                    </a:ext>
                  </a:extLst>
                </a:gridCol>
              </a:tblGrid>
              <a:tr h="7702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40916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Проверка использования земель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показателя по Проверке использования земель не достиг планового показателя в 100 % в связи с тем, что внеплановые проверки проводились по результатам плановых рейдовых осмотров, в ходе подготовок документов для проведения внеплановых проверок часть земельных участков, на которых выявлены нарушения, находилась в собственности юридических лиц, а согласно Постановления Правительства РФ от 30.11.2020 N 1969 "Об особенностях формирования ежегодных планов проведения плановых проверок юридических лиц и индивидуальных предпринимателей на 2021 год, проведения проверок в 2021 году и внесении изменений в пункт 7 Правил подготовки органами государственного контроля (надзора) и органами муниципального контроля ежегодных планов проведения плановых проверок юридических лиц и индивидуальных предпринимателей" мораторий на проведение проверок юридических лиц был продлен на 2021 год, в связи с этим отсутствовала правовая возможность проведения проверок юридических лиц.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165104"/>
                  </a:ext>
                </a:extLst>
              </a:tr>
              <a:tr h="71579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достижения более высоких значений показателя ведутся досудебные конструктивные работы с должниками, проводятся комиссии по взысканию задолженности.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7542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65742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382845"/>
              </p:ext>
            </p:extLst>
          </p:nvPr>
        </p:nvGraphicFramePr>
        <p:xfrm>
          <a:off x="351691" y="773912"/>
          <a:ext cx="9284678" cy="52751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19047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835270">
                  <a:extLst>
                    <a:ext uri="{9D8B030D-6E8A-4147-A177-3AD203B41FA5}">
                      <a16:colId xmlns:a16="http://schemas.microsoft.com/office/drawing/2014/main" val="729694312"/>
                    </a:ext>
                  </a:extLst>
                </a:gridCol>
                <a:gridCol w="940777">
                  <a:extLst>
                    <a:ext uri="{9D8B030D-6E8A-4147-A177-3AD203B41FA5}">
                      <a16:colId xmlns:a16="http://schemas.microsoft.com/office/drawing/2014/main" val="4294604456"/>
                    </a:ext>
                  </a:extLst>
                </a:gridCol>
                <a:gridCol w="747346">
                  <a:extLst>
                    <a:ext uri="{9D8B030D-6E8A-4147-A177-3AD203B41FA5}">
                      <a16:colId xmlns:a16="http://schemas.microsoft.com/office/drawing/2014/main" val="3621102098"/>
                    </a:ext>
                  </a:extLst>
                </a:gridCol>
                <a:gridCol w="641838">
                  <a:extLst>
                    <a:ext uri="{9D8B030D-6E8A-4147-A177-3AD203B41FA5}">
                      <a16:colId xmlns:a16="http://schemas.microsoft.com/office/drawing/2014/main" val="2779223635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13218922"/>
                    </a:ext>
                  </a:extLst>
                </a:gridCol>
              </a:tblGrid>
              <a:tr h="6767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168453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Эффективность работы по взысканию задолженности по арендной плате за муниципальное имущество и землю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Cогласно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Постановлению главы Талдомского городского округа №713 от 14.05.2020 О предоставлении мер поддержки при предоставлении имущества находящегося в собственности Талдомского городского округа Московской области" ряду арендаторов предоставлена отсрочка по арендной плате за арендуемое имущество, согласно которому они оплачивают </a:t>
                      </a:r>
                      <a:r>
                        <a:rPr lang="ru-RU" sz="9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отсроченые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платежи в течение 2021 и 2022 гг. в связи с этим взыскание </a:t>
                      </a:r>
                      <a:r>
                        <a:rPr lang="ru-RU" sz="9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задолжнести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9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судебнои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досудебном порядке не применимо. Проводятся комиссии по мобилизации доходов, куда приглашаются крупные должники. по аренде.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1971734"/>
                  </a:ext>
                </a:extLst>
              </a:tr>
              <a:tr h="84807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в соответствии с муниципальным заказом, от общего числа муниципальных служащих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09769"/>
                  </a:ext>
                </a:extLst>
              </a:tr>
              <a:tr h="58914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просроченной кредиторской задолженности в расходах бюджета Талдомского городского округа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19185"/>
                  </a:ext>
                </a:extLst>
              </a:tr>
              <a:tr h="68078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Ежегодный прирост налоговых и неналоговых доходов бюджета Талдомского городского округа в отчетном финансовом году к поступлениям в году, предшествующем отчетному финансовому году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7648015"/>
                  </a:ext>
                </a:extLst>
              </a:tr>
              <a:tr h="79590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объема муниципального долга Талдомского городского округа к объему годовому объему доходов (без учета объема безвозмездных поступлений) бюджета Талдомского городского округа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3037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8915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066363"/>
              </p:ext>
            </p:extLst>
          </p:nvPr>
        </p:nvGraphicFramePr>
        <p:xfrm>
          <a:off x="351691" y="773912"/>
          <a:ext cx="9284678" cy="55417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19047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835270">
                  <a:extLst>
                    <a:ext uri="{9D8B030D-6E8A-4147-A177-3AD203B41FA5}">
                      <a16:colId xmlns:a16="http://schemas.microsoft.com/office/drawing/2014/main" val="729694312"/>
                    </a:ext>
                  </a:extLst>
                </a:gridCol>
                <a:gridCol w="940777">
                  <a:extLst>
                    <a:ext uri="{9D8B030D-6E8A-4147-A177-3AD203B41FA5}">
                      <a16:colId xmlns:a16="http://schemas.microsoft.com/office/drawing/2014/main" val="4294604456"/>
                    </a:ext>
                  </a:extLst>
                </a:gridCol>
                <a:gridCol w="747346">
                  <a:extLst>
                    <a:ext uri="{9D8B030D-6E8A-4147-A177-3AD203B41FA5}">
                      <a16:colId xmlns:a16="http://schemas.microsoft.com/office/drawing/2014/main" val="3621102098"/>
                    </a:ext>
                  </a:extLst>
                </a:gridCol>
                <a:gridCol w="641838">
                  <a:extLst>
                    <a:ext uri="{9D8B030D-6E8A-4147-A177-3AD203B41FA5}">
                      <a16:colId xmlns:a16="http://schemas.microsoft.com/office/drawing/2014/main" val="2779223635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13218922"/>
                    </a:ext>
                  </a:extLst>
                </a:gridCol>
              </a:tblGrid>
              <a:tr h="6767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33418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9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1971734"/>
                  </a:ext>
                </a:extLst>
              </a:tr>
              <a:tr h="39565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Информирование населения через СМИ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0768511"/>
                  </a:ext>
                </a:extLst>
              </a:tr>
              <a:tr h="47478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Уровень информированности населения в социальных сетях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4299759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участников мероприятий, направленных на этнокультурное развитие народов России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7115187"/>
                  </a:ext>
                </a:extLst>
              </a:tr>
              <a:tr h="84807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проектов, реализованных на основании заявок жителей Талдомского городского округа Московской области в рамках применения практик инициативного бюджетирования.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09769"/>
                  </a:ext>
                </a:extLst>
              </a:tr>
              <a:tr h="58914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молодежи, задействованной в мероприятиях по вовлечению в творческую деятельность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19185"/>
                  </a:ext>
                </a:extLst>
              </a:tr>
              <a:tr h="68078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туристского и экскурсионного потока в Талдомском городском округе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человек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313,964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220,377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связи с введением на территории Московской области режима повышенной готовности для органов управления и сил Московской областной системы предупреждения и ликвидации чрезвычайных ситуаций и некоторых мерах по предотвращению распространения новой коронавирусной инфекции (2019-nCoV) на территории Московской области в соответствии с постановлением Губернатора Московской области от 12.03.2020 № 108-ПГ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7648015"/>
                  </a:ext>
                </a:extLst>
              </a:tr>
              <a:tr h="79590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Общая численность граждан, вовлеченных центрами (сообществами, объединениями) поддержки добровольчества (</a:t>
                      </a:r>
                      <a:r>
                        <a:rPr lang="ru-RU" sz="9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волонтерства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на базе образовательных организаций, некоммерческих организаций, государственных и муниципальных учреждений, в добровольческую (волонтерскую) деятельность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3037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86698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206294"/>
              </p:ext>
            </p:extLst>
          </p:nvPr>
        </p:nvGraphicFramePr>
        <p:xfrm>
          <a:off x="351691" y="773912"/>
          <a:ext cx="9284678" cy="56606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19047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835270">
                  <a:extLst>
                    <a:ext uri="{9D8B030D-6E8A-4147-A177-3AD203B41FA5}">
                      <a16:colId xmlns:a16="http://schemas.microsoft.com/office/drawing/2014/main" val="729694312"/>
                    </a:ext>
                  </a:extLst>
                </a:gridCol>
                <a:gridCol w="940777">
                  <a:extLst>
                    <a:ext uri="{9D8B030D-6E8A-4147-A177-3AD203B41FA5}">
                      <a16:colId xmlns:a16="http://schemas.microsoft.com/office/drawing/2014/main" val="4294604456"/>
                    </a:ext>
                  </a:extLst>
                </a:gridCol>
                <a:gridCol w="747346">
                  <a:extLst>
                    <a:ext uri="{9D8B030D-6E8A-4147-A177-3AD203B41FA5}">
                      <a16:colId xmlns:a16="http://schemas.microsoft.com/office/drawing/2014/main" val="3621102098"/>
                    </a:ext>
                  </a:extLst>
                </a:gridCol>
                <a:gridCol w="641838">
                  <a:extLst>
                    <a:ext uri="{9D8B030D-6E8A-4147-A177-3AD203B41FA5}">
                      <a16:colId xmlns:a16="http://schemas.microsoft.com/office/drawing/2014/main" val="2779223635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13218922"/>
                    </a:ext>
                  </a:extLst>
                </a:gridCol>
              </a:tblGrid>
              <a:tr h="9422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28845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9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 "Развитие и функционирование дорожно-транспортного комплекса"</a:t>
                      </a:r>
                    </a:p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1971734"/>
                  </a:ext>
                </a:extLst>
              </a:tr>
              <a:tr h="55090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Соблюдение расписания на автобусных маршрутах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0768511"/>
                  </a:ext>
                </a:extLst>
              </a:tr>
              <a:tr h="11591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ДТП. Снижение смертности от дорожно-транспортных происшествий: на дорогах федерального значения, на дорогах регионального значения, на дорогах муниципального значения, на частных дорогах, количество погибших на 100 тыс. населения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 тыс. человек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266,29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сравнению с 2020 годом выросло количество погибших в ДТП: 2021 год - 13 человек, 2020 год - 10 человек. Также среднегодовая численность населения Талдомского городского округа, используемая при расчете показателя и влияющего на него обратно пропорционально - снизилась (2021 год - 46 366чел., 2020 год - 46 504чел.).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4299759"/>
                  </a:ext>
                </a:extLst>
              </a:tr>
              <a:tr h="58619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Объёмы ввода в эксплуатацию после строительства и реконструкции автомобильных дорог общего пользования местного значения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Километр на погонный метр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7115187"/>
                  </a:ext>
                </a:extLst>
              </a:tr>
              <a:tr h="118084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Ремонт (капитальный ремонт) сети автомобильных дорог общего пользования местного значения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Километров на тысячу квадратных метров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3,825/26,775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18,7/102,85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09769"/>
                  </a:ext>
                </a:extLst>
              </a:tr>
              <a:tr h="82031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Создание парковочного пространства на улично-дорожной сети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19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41185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357046"/>
              </p:ext>
            </p:extLst>
          </p:nvPr>
        </p:nvGraphicFramePr>
        <p:xfrm>
          <a:off x="351691" y="773912"/>
          <a:ext cx="9284678" cy="5987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55478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641839">
                  <a:extLst>
                    <a:ext uri="{9D8B030D-6E8A-4147-A177-3AD203B41FA5}">
                      <a16:colId xmlns:a16="http://schemas.microsoft.com/office/drawing/2014/main" val="3751466825"/>
                    </a:ext>
                  </a:extLst>
                </a:gridCol>
                <a:gridCol w="835269">
                  <a:extLst>
                    <a:ext uri="{9D8B030D-6E8A-4147-A177-3AD203B41FA5}">
                      <a16:colId xmlns:a16="http://schemas.microsoft.com/office/drawing/2014/main" val="611140758"/>
                    </a:ext>
                  </a:extLst>
                </a:gridCol>
                <a:gridCol w="615461">
                  <a:extLst>
                    <a:ext uri="{9D8B030D-6E8A-4147-A177-3AD203B41FA5}">
                      <a16:colId xmlns:a16="http://schemas.microsoft.com/office/drawing/2014/main" val="3427963009"/>
                    </a:ext>
                  </a:extLst>
                </a:gridCol>
                <a:gridCol w="729762">
                  <a:extLst>
                    <a:ext uri="{9D8B030D-6E8A-4147-A177-3AD203B41FA5}">
                      <a16:colId xmlns:a16="http://schemas.microsoft.com/office/drawing/2014/main" val="2909830292"/>
                    </a:ext>
                  </a:extLst>
                </a:gridCol>
                <a:gridCol w="2206869">
                  <a:extLst>
                    <a:ext uri="{9D8B030D-6E8A-4147-A177-3AD203B41FA5}">
                      <a16:colId xmlns:a16="http://schemas.microsoft.com/office/drawing/2014/main" val="4067997292"/>
                    </a:ext>
                  </a:extLst>
                </a:gridCol>
              </a:tblGrid>
              <a:tr h="7119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16536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9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 "Цифровое муниципальное образование"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971734"/>
                  </a:ext>
                </a:extLst>
              </a:tr>
              <a:tr h="18259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Выполнение требований комфортности и доступности МФЦ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7725526"/>
                  </a:ext>
                </a:extLst>
              </a:tr>
              <a:tr h="4311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граждан, имеющих доступ к получению государственных и муниципальных услуг по принципу "одного окна" по месту пребывания, в том числе в МФЦ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3923847"/>
                  </a:ext>
                </a:extLst>
              </a:tr>
              <a:tr h="28304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Среднее время ожидания в очереди для получения государственных (муниципальных) услуг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Минута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8594054"/>
                  </a:ext>
                </a:extLst>
              </a:tr>
              <a:tr h="32451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8974252"/>
                  </a:ext>
                </a:extLst>
              </a:tr>
              <a:tr h="4311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документов служебной переписки ОМСУ муниципального образования Московской области и их подведомственных учреждений с ЦИОГВ и ГО Московской области, подведомственными ЦИОГВ и ГО Московской области организациями и учреждениями, не содержащих персональные данные и конфиденциальные сведения и направляемых исключительно в электронном виде с использованием МСЭД и средств электронной подписи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5087600"/>
                  </a:ext>
                </a:extLst>
              </a:tr>
              <a:tr h="4311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многоквартирных домов, имеющих возможность пользоваться услугами проводного и мобильного доступа в информационно-телекоммуникационную сеть Интернет на скорости не менее 1 Мбит/с, предоставляемыми не менее чем 2 операторами связи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1372386"/>
                  </a:ext>
                </a:extLst>
              </a:tr>
              <a:tr h="4311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муниципальных общеобразовательных организаций в муниципальном образовании Московской области, подключенных к сети Интернет на скорости:</a:t>
                      </a:r>
                      <a:b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общеобразовательных организаций, расположенных в городских населенных пунктах, – не менее 100 Мбит/с;</a:t>
                      </a:r>
                      <a:b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общеобразовательных организаций, расположенных в сельских населенных пунктах, – не менее 50 Мбит/с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2244417"/>
                  </a:ext>
                </a:extLst>
              </a:tr>
              <a:tr h="4311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муниципальных учреждений культуры, обеспеченных доступом в информационно-телекоммуникационную сеть Интернет на скорости: для учреждений культуры, расположенных в городских населенных пунктах, – не менее 50 Мбит/с; для учреждений культуры, расположенных в сельских населенных пунктах, – не менее 10 Мбит/с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9000971"/>
                  </a:ext>
                </a:extLst>
              </a:tr>
              <a:tr h="4311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помещений аппаратных, приведенных в соответствие со стандартом «Цифровая школа» в части ИТ-инфраструктуры государственных и муниципальных общеобразовательных организаций, реализующих программы общего образования, для обеспечения в помещениях безопасного доступа к государственным, муниципальным и иным информационным системам, информационно-телекоммуникационной сети «Интернет» и обеспечения базовой безопасности образовательного процесса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7183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29292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15080"/>
              </p:ext>
            </p:extLst>
          </p:nvPr>
        </p:nvGraphicFramePr>
        <p:xfrm>
          <a:off x="351691" y="773912"/>
          <a:ext cx="9284678" cy="58838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55478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641839">
                  <a:extLst>
                    <a:ext uri="{9D8B030D-6E8A-4147-A177-3AD203B41FA5}">
                      <a16:colId xmlns:a16="http://schemas.microsoft.com/office/drawing/2014/main" val="3751466825"/>
                    </a:ext>
                  </a:extLst>
                </a:gridCol>
                <a:gridCol w="835269">
                  <a:extLst>
                    <a:ext uri="{9D8B030D-6E8A-4147-A177-3AD203B41FA5}">
                      <a16:colId xmlns:a16="http://schemas.microsoft.com/office/drawing/2014/main" val="611140758"/>
                    </a:ext>
                  </a:extLst>
                </a:gridCol>
                <a:gridCol w="615461">
                  <a:extLst>
                    <a:ext uri="{9D8B030D-6E8A-4147-A177-3AD203B41FA5}">
                      <a16:colId xmlns:a16="http://schemas.microsoft.com/office/drawing/2014/main" val="3427963009"/>
                    </a:ext>
                  </a:extLst>
                </a:gridCol>
                <a:gridCol w="729762">
                  <a:extLst>
                    <a:ext uri="{9D8B030D-6E8A-4147-A177-3AD203B41FA5}">
                      <a16:colId xmlns:a16="http://schemas.microsoft.com/office/drawing/2014/main" val="2909830292"/>
                    </a:ext>
                  </a:extLst>
                </a:gridCol>
                <a:gridCol w="2206869">
                  <a:extLst>
                    <a:ext uri="{9D8B030D-6E8A-4147-A177-3AD203B41FA5}">
                      <a16:colId xmlns:a16="http://schemas.microsoft.com/office/drawing/2014/main" val="4067997292"/>
                    </a:ext>
                  </a:extLst>
                </a:gridCol>
              </a:tblGrid>
              <a:tr h="7383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40814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работников ОМСУ муниципального образования Московской области, обеспеченных средствами электронной подписи в соответствии с установленными требованиями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1965065"/>
                  </a:ext>
                </a:extLst>
              </a:tr>
              <a:tr h="40814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7392499"/>
                  </a:ext>
                </a:extLst>
              </a:tr>
              <a:tr h="40382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Качественные услуги – Доля муниципальных (государственных) услуг, по которым нарушены регламентные сроки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8145167"/>
                  </a:ext>
                </a:extLst>
              </a:tr>
              <a:tr h="54111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Образовательные организации оснащены (обновили) компьютерным, мультимедийным, презентационным оборудованием и программным обеспечением в рамках эксперимента по модернизации начального общего, основного общего и среднего общего образования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6135487"/>
                  </a:ext>
                </a:extLst>
              </a:tr>
              <a:tr h="40382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Ответь вовремя – Доля жалоб, поступивших на портал «Добродел», по которым нарушен срок подготовки ответа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187742"/>
                  </a:ext>
                </a:extLst>
              </a:tr>
              <a:tr h="2751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Отложенные решения – Доля отложенных решений от числа ответов, предоставленных на портале «</a:t>
                      </a:r>
                      <a:r>
                        <a:rPr lang="ru-RU" sz="9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(два и более раз)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4819327"/>
                  </a:ext>
                </a:extLst>
              </a:tr>
              <a:tr h="36133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Повторные обращения – Доля обращений, поступивших на портал «Добродел», по которым поступили повторные обращения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0768511"/>
                  </a:ext>
                </a:extLst>
              </a:tr>
              <a:tr h="34969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Процент проникновения ЕСИА в муниципальном образовании Московской области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4299759"/>
                  </a:ext>
                </a:extLst>
              </a:tr>
              <a:tr h="34201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Стоимостная доля закупаемого и (или) арендуемого ОМСУ муниципального образования Московской области отечественного программного обеспечения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7115187"/>
                  </a:ext>
                </a:extLst>
              </a:tr>
              <a:tr h="7905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 соответствии с категорией обрабатываемой информации, а 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баз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09769"/>
                  </a:ext>
                </a:extLst>
              </a:tr>
              <a:tr h="76828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Удобные услуги – Доля муниципальных (государственных) услуг, по которым заявления поданы в электронном виде через региональный портал государственных и муниципальных услуг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19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12736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549596"/>
              </p:ext>
            </p:extLst>
          </p:nvPr>
        </p:nvGraphicFramePr>
        <p:xfrm>
          <a:off x="351691" y="773912"/>
          <a:ext cx="9284678" cy="58838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55478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641839">
                  <a:extLst>
                    <a:ext uri="{9D8B030D-6E8A-4147-A177-3AD203B41FA5}">
                      <a16:colId xmlns:a16="http://schemas.microsoft.com/office/drawing/2014/main" val="3751466825"/>
                    </a:ext>
                  </a:extLst>
                </a:gridCol>
                <a:gridCol w="835269">
                  <a:extLst>
                    <a:ext uri="{9D8B030D-6E8A-4147-A177-3AD203B41FA5}">
                      <a16:colId xmlns:a16="http://schemas.microsoft.com/office/drawing/2014/main" val="611140758"/>
                    </a:ext>
                  </a:extLst>
                </a:gridCol>
                <a:gridCol w="615461">
                  <a:extLst>
                    <a:ext uri="{9D8B030D-6E8A-4147-A177-3AD203B41FA5}">
                      <a16:colId xmlns:a16="http://schemas.microsoft.com/office/drawing/2014/main" val="3427963009"/>
                    </a:ext>
                  </a:extLst>
                </a:gridCol>
                <a:gridCol w="729762">
                  <a:extLst>
                    <a:ext uri="{9D8B030D-6E8A-4147-A177-3AD203B41FA5}">
                      <a16:colId xmlns:a16="http://schemas.microsoft.com/office/drawing/2014/main" val="2909830292"/>
                    </a:ext>
                  </a:extLst>
                </a:gridCol>
                <a:gridCol w="2206869">
                  <a:extLst>
                    <a:ext uri="{9D8B030D-6E8A-4147-A177-3AD203B41FA5}">
                      <a16:colId xmlns:a16="http://schemas.microsoft.com/office/drawing/2014/main" val="4067997292"/>
                    </a:ext>
                  </a:extLst>
                </a:gridCol>
              </a:tblGrid>
              <a:tr h="7383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40814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работников ОМСУ муниципального образования Московской области, обеспеченных средствами электронной подписи в соответствии с установленными требованиями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1965065"/>
                  </a:ext>
                </a:extLst>
              </a:tr>
              <a:tr h="40814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7392499"/>
                  </a:ext>
                </a:extLst>
              </a:tr>
              <a:tr h="40382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Качественные услуги – Доля муниципальных (государственных) услуг, по которым нарушены регламентные сроки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8145167"/>
                  </a:ext>
                </a:extLst>
              </a:tr>
              <a:tr h="54111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Образовательные организации оснащены (обновили) компьютерным, мультимедийным, презентационным оборудованием и программным обеспечением в рамках эксперимента по модернизации начального общего, основного общего и среднего общего образования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6135487"/>
                  </a:ext>
                </a:extLst>
              </a:tr>
              <a:tr h="40382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Ответь вовремя – Доля жалоб, поступивших на портал «Добродел», по которым нарушен срок подготовки ответа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187742"/>
                  </a:ext>
                </a:extLst>
              </a:tr>
              <a:tr h="2751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Отложенные решения – Доля отложенных решений от числа ответов, предоставленных на портале «</a:t>
                      </a:r>
                      <a:r>
                        <a:rPr lang="ru-RU" sz="9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(два и более раз)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4819327"/>
                  </a:ext>
                </a:extLst>
              </a:tr>
              <a:tr h="36133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Повторные обращения – Доля обращений, поступивших на портал «Добродел», по которым поступили повторные обращения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0768511"/>
                  </a:ext>
                </a:extLst>
              </a:tr>
              <a:tr h="34969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Процент проникновения ЕСИА в муниципальном образовании Московской области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4299759"/>
                  </a:ext>
                </a:extLst>
              </a:tr>
              <a:tr h="34201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Стоимостная доля закупаемого и (или) арендуемого ОМСУ муниципального образования Московской области отечественного программного обеспечения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7115187"/>
                  </a:ext>
                </a:extLst>
              </a:tr>
              <a:tr h="7905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 соответствии с категорией обрабатываемой информации, а 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баз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09769"/>
                  </a:ext>
                </a:extLst>
              </a:tr>
              <a:tr h="76828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Удобные услуги – Доля муниципальных (государственных) услуг, по которым заявления поданы в электронном виде через региональный портал государственных и муниципальных услуг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19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6902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775842"/>
              </p:ext>
            </p:extLst>
          </p:nvPr>
        </p:nvGraphicFramePr>
        <p:xfrm>
          <a:off x="351691" y="773912"/>
          <a:ext cx="9284678" cy="57299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55478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641839">
                  <a:extLst>
                    <a:ext uri="{9D8B030D-6E8A-4147-A177-3AD203B41FA5}">
                      <a16:colId xmlns:a16="http://schemas.microsoft.com/office/drawing/2014/main" val="3751466825"/>
                    </a:ext>
                  </a:extLst>
                </a:gridCol>
                <a:gridCol w="835269">
                  <a:extLst>
                    <a:ext uri="{9D8B030D-6E8A-4147-A177-3AD203B41FA5}">
                      <a16:colId xmlns:a16="http://schemas.microsoft.com/office/drawing/2014/main" val="611140758"/>
                    </a:ext>
                  </a:extLst>
                </a:gridCol>
                <a:gridCol w="615461">
                  <a:extLst>
                    <a:ext uri="{9D8B030D-6E8A-4147-A177-3AD203B41FA5}">
                      <a16:colId xmlns:a16="http://schemas.microsoft.com/office/drawing/2014/main" val="3427963009"/>
                    </a:ext>
                  </a:extLst>
                </a:gridCol>
                <a:gridCol w="729762">
                  <a:extLst>
                    <a:ext uri="{9D8B030D-6E8A-4147-A177-3AD203B41FA5}">
                      <a16:colId xmlns:a16="http://schemas.microsoft.com/office/drawing/2014/main" val="2909830292"/>
                    </a:ext>
                  </a:extLst>
                </a:gridCol>
                <a:gridCol w="2206869">
                  <a:extLst>
                    <a:ext uri="{9D8B030D-6E8A-4147-A177-3AD203B41FA5}">
                      <a16:colId xmlns:a16="http://schemas.microsoft.com/office/drawing/2014/main" val="4067997292"/>
                    </a:ext>
                  </a:extLst>
                </a:gridCol>
              </a:tblGrid>
              <a:tr h="5801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167054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9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 "Архитектура и градостроительство"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1965065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утвержденного генерального плана Талдомского городского округа.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7392499"/>
                  </a:ext>
                </a:extLst>
              </a:tr>
              <a:tr h="18463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утвержденных нормативов градостроительного проектирования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8145167"/>
                  </a:ext>
                </a:extLst>
              </a:tr>
              <a:tr h="35169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утвержденных правил землепользования и застройки Талдомского городского округа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6135487"/>
                  </a:ext>
                </a:extLst>
              </a:tr>
              <a:tr h="32531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ликвидированных самовольных, недостроенных и аварийных объектов на территории муниципального образования Московской области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187742"/>
                  </a:ext>
                </a:extLst>
              </a:tr>
              <a:tr h="18214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9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 "Формирование современной комфортной городской среды"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0768511"/>
                  </a:ext>
                </a:extLst>
              </a:tr>
              <a:tr h="36133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граждан, принявших участие в решении вопросов развития городской среды, от общего количества граждан в возрасте от 14 лет, проживающих в муниципальных образованиях, на территории которых реализуются проекты по созданию комфортной городской среды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8807651"/>
                  </a:ext>
                </a:extLst>
              </a:tr>
              <a:tr h="22435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благоустроенных дворовых территорий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7778478"/>
                  </a:ext>
                </a:extLst>
              </a:tr>
              <a:tr h="36133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благоустроенных общественных территорий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2021 году выполнен 1 этап благоустройства площади,  в 2022 году планируется 2 этап, окончание работ запланировано на 2024 год.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1998034"/>
                  </a:ext>
                </a:extLst>
              </a:tr>
              <a:tr h="36133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благоустроенных общественных территорий, реализованных без привлечения средств федерального бюджета и бюджета Московской области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42239"/>
                  </a:ext>
                </a:extLst>
              </a:tr>
              <a:tr h="25021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объектов архитектурно-художественного освещения, на которых реализованы мероприятия по устройству и капитальному ремонту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264964"/>
                  </a:ext>
                </a:extLst>
              </a:tr>
              <a:tr h="30048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разработанных концепций благоустройства общественных территорий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8108038"/>
                  </a:ext>
                </a:extLst>
              </a:tr>
              <a:tr h="28135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разработанных проектов благоустройства общественных территорий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158677"/>
                  </a:ext>
                </a:extLst>
              </a:tr>
              <a:tr h="25248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созданных и благоустроенных парков культуры и отдыха на территории Московской области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1373754"/>
                  </a:ext>
                </a:extLst>
              </a:tr>
              <a:tr h="17931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установленных детских игровых площадок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9516476"/>
                  </a:ext>
                </a:extLst>
              </a:tr>
              <a:tr h="64183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Площадь устраненных дефектов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9084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2489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017864"/>
              </p:ext>
            </p:extLst>
          </p:nvPr>
        </p:nvGraphicFramePr>
        <p:xfrm>
          <a:off x="527537" y="3807068"/>
          <a:ext cx="8827475" cy="2583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878">
                  <a:extLst>
                    <a:ext uri="{9D8B030D-6E8A-4147-A177-3AD203B41FA5}">
                      <a16:colId xmlns:a16="http://schemas.microsoft.com/office/drawing/2014/main" val="2790254041"/>
                    </a:ext>
                  </a:extLst>
                </a:gridCol>
                <a:gridCol w="2933112">
                  <a:extLst>
                    <a:ext uri="{9D8B030D-6E8A-4147-A177-3AD203B41FA5}">
                      <a16:colId xmlns:a16="http://schemas.microsoft.com/office/drawing/2014/main" val="1085350515"/>
                    </a:ext>
                  </a:extLst>
                </a:gridCol>
                <a:gridCol w="1765495">
                  <a:extLst>
                    <a:ext uri="{9D8B030D-6E8A-4147-A177-3AD203B41FA5}">
                      <a16:colId xmlns:a16="http://schemas.microsoft.com/office/drawing/2014/main" val="2187949970"/>
                    </a:ext>
                  </a:extLst>
                </a:gridCol>
                <a:gridCol w="1765495">
                  <a:extLst>
                    <a:ext uri="{9D8B030D-6E8A-4147-A177-3AD203B41FA5}">
                      <a16:colId xmlns:a16="http://schemas.microsoft.com/office/drawing/2014/main" val="429473592"/>
                    </a:ext>
                  </a:extLst>
                </a:gridCol>
                <a:gridCol w="1765495">
                  <a:extLst>
                    <a:ext uri="{9D8B030D-6E8A-4147-A177-3AD203B41FA5}">
                      <a16:colId xmlns:a16="http://schemas.microsoft.com/office/drawing/2014/main" val="665281835"/>
                    </a:ext>
                  </a:extLst>
                </a:gridCol>
              </a:tblGrid>
              <a:tr h="498441"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Наименования показателя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2021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2021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выполнения плана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716208"/>
                  </a:ext>
                </a:extLst>
              </a:tr>
              <a:tr h="263968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объем доходов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2 629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308,31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617 323,55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99,54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536825"/>
                  </a:ext>
                </a:extLst>
              </a:tr>
              <a:tr h="345423"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150 140,00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1 198 073,75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104,16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690021"/>
                  </a:ext>
                </a:extLst>
              </a:tr>
              <a:tr h="272562"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от других бюджетов бюджетной системы РФ.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1 479 168,31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419 249,80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95,94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113562"/>
                  </a:ext>
                </a:extLst>
              </a:tr>
              <a:tr h="263968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объем расходов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2 706 223,95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2 572 005,83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95,04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658744"/>
                  </a:ext>
                </a:extLst>
              </a:tr>
              <a:tr h="357855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 (-)</a:t>
                      </a:r>
                    </a:p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Профицит(+)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-76 915,64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45 317,72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806044"/>
                  </a:ext>
                </a:extLst>
              </a:tr>
              <a:tr h="357855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Муниципальный долг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49 847,81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50 647,81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101,61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100731"/>
                  </a:ext>
                </a:extLst>
              </a:tr>
            </a:tbl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593783917"/>
              </p:ext>
            </p:extLst>
          </p:nvPr>
        </p:nvGraphicFramePr>
        <p:xfrm>
          <a:off x="527537" y="835269"/>
          <a:ext cx="8651632" cy="2866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301262" y="483577"/>
            <a:ext cx="72009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выполнение основных характеристик бюджета Талдомского городского округа (тыс. руб.)</a:t>
            </a:r>
            <a:endParaRPr lang="ru-RU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36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469" y="61546"/>
            <a:ext cx="9653953" cy="650631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плановых и </a:t>
            </a:r>
            <a:r>
              <a:rPr lang="ru-RU" sz="1600" b="1" dirty="0" smtClean="0">
                <a:latin typeface="Times New Roman"/>
              </a:rPr>
              <a:t>достигнутых значениях</a:t>
            </a:r>
            <a:r>
              <a:rPr lang="ru" sz="16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720579"/>
              </p:ext>
            </p:extLst>
          </p:nvPr>
        </p:nvGraphicFramePr>
        <p:xfrm>
          <a:off x="351691" y="773912"/>
          <a:ext cx="9284678" cy="55397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55478">
                  <a:extLst>
                    <a:ext uri="{9D8B030D-6E8A-4147-A177-3AD203B41FA5}">
                      <a16:colId xmlns:a16="http://schemas.microsoft.com/office/drawing/2014/main" val="3639203142"/>
                    </a:ext>
                  </a:extLst>
                </a:gridCol>
                <a:gridCol w="641839">
                  <a:extLst>
                    <a:ext uri="{9D8B030D-6E8A-4147-A177-3AD203B41FA5}">
                      <a16:colId xmlns:a16="http://schemas.microsoft.com/office/drawing/2014/main" val="3751466825"/>
                    </a:ext>
                  </a:extLst>
                </a:gridCol>
                <a:gridCol w="835269">
                  <a:extLst>
                    <a:ext uri="{9D8B030D-6E8A-4147-A177-3AD203B41FA5}">
                      <a16:colId xmlns:a16="http://schemas.microsoft.com/office/drawing/2014/main" val="611140758"/>
                    </a:ext>
                  </a:extLst>
                </a:gridCol>
                <a:gridCol w="615461">
                  <a:extLst>
                    <a:ext uri="{9D8B030D-6E8A-4147-A177-3AD203B41FA5}">
                      <a16:colId xmlns:a16="http://schemas.microsoft.com/office/drawing/2014/main" val="3427963009"/>
                    </a:ext>
                  </a:extLst>
                </a:gridCol>
                <a:gridCol w="729762">
                  <a:extLst>
                    <a:ext uri="{9D8B030D-6E8A-4147-A177-3AD203B41FA5}">
                      <a16:colId xmlns:a16="http://schemas.microsoft.com/office/drawing/2014/main" val="2909830292"/>
                    </a:ext>
                  </a:extLst>
                </a:gridCol>
                <a:gridCol w="2206869">
                  <a:extLst>
                    <a:ext uri="{9D8B030D-6E8A-4147-A177-3AD203B41FA5}">
                      <a16:colId xmlns:a16="http://schemas.microsoft.com/office/drawing/2014/main" val="4067997292"/>
                    </a:ext>
                  </a:extLst>
                </a:gridCol>
              </a:tblGrid>
              <a:tr h="5801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2021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2021год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планируемого значения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 причин невыполнения плановых значений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73263"/>
                  </a:ext>
                </a:extLst>
              </a:tr>
              <a:tr h="53633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Соответствие внешнего вида ограждений региональным требованиям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193869"/>
                  </a:ext>
                </a:extLst>
              </a:tr>
              <a:tr h="55391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Соответствие нормативу обеспеченности парками культуры и отдыха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381985"/>
                  </a:ext>
                </a:extLst>
              </a:tr>
              <a:tr h="52753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Увеличение числа посетителей парков культуры и отдыха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4299759"/>
                  </a:ext>
                </a:extLst>
              </a:tr>
              <a:tr h="5978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2021Доля светильников наружного освещения, управление которыми осуществляется с использованием автоматизированных систем управления наружным освещением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7115187"/>
                  </a:ext>
                </a:extLst>
              </a:tr>
              <a:tr h="7905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МКД, в которых проведен капитальный ремонт в рамках региональной программы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09769"/>
                  </a:ext>
                </a:extLst>
              </a:tr>
              <a:tr h="6250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отремонтированных подъездов в МКД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19185"/>
                  </a:ext>
                </a:extLst>
              </a:tr>
              <a:tr h="184639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8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 "Переселение граждан из аварийного жилищного фонда</a:t>
                      </a:r>
                      <a:r>
                        <a:rPr lang="ru-RU" sz="8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800" b="1" i="1" u="sng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5548603"/>
                  </a:ext>
                </a:extLst>
              </a:tr>
              <a:tr h="4500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граждан, переселенных из аварийного жилищного фонда, признанного таковыми до 01.01.2017г., переселенных по адресной программе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человек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переселение части граждан было перенесено в подпрограмму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7470034"/>
                  </a:ext>
                </a:extLst>
              </a:tr>
              <a:tr h="6250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переселенных жителей из аварийного жилищного фонда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человек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5662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86471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274320"/>
            <a:ext cx="8950224" cy="666457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расходах бюджета с учетом интересов целевых групп пользователей за 2021 год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408709"/>
              </p:ext>
            </p:extLst>
          </p:nvPr>
        </p:nvGraphicFramePr>
        <p:xfrm>
          <a:off x="518746" y="1055078"/>
          <a:ext cx="8889025" cy="56710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0779">
                  <a:extLst>
                    <a:ext uri="{9D8B030D-6E8A-4147-A177-3AD203B41FA5}">
                      <a16:colId xmlns:a16="http://schemas.microsoft.com/office/drawing/2014/main" val="469129651"/>
                    </a:ext>
                  </a:extLst>
                </a:gridCol>
                <a:gridCol w="1041606">
                  <a:extLst>
                    <a:ext uri="{9D8B030D-6E8A-4147-A177-3AD203B41FA5}">
                      <a16:colId xmlns:a16="http://schemas.microsoft.com/office/drawing/2014/main" val="4137711639"/>
                    </a:ext>
                  </a:extLst>
                </a:gridCol>
                <a:gridCol w="918076">
                  <a:extLst>
                    <a:ext uri="{9D8B030D-6E8A-4147-A177-3AD203B41FA5}">
                      <a16:colId xmlns:a16="http://schemas.microsoft.com/office/drawing/2014/main" val="4072111825"/>
                    </a:ext>
                  </a:extLst>
                </a:gridCol>
                <a:gridCol w="1218539">
                  <a:extLst>
                    <a:ext uri="{9D8B030D-6E8A-4147-A177-3AD203B41FA5}">
                      <a16:colId xmlns:a16="http://schemas.microsoft.com/office/drawing/2014/main" val="3634470677"/>
                    </a:ext>
                  </a:extLst>
                </a:gridCol>
                <a:gridCol w="1639977">
                  <a:extLst>
                    <a:ext uri="{9D8B030D-6E8A-4147-A177-3AD203B41FA5}">
                      <a16:colId xmlns:a16="http://schemas.microsoft.com/office/drawing/2014/main" val="580761461"/>
                    </a:ext>
                  </a:extLst>
                </a:gridCol>
                <a:gridCol w="1401636">
                  <a:extLst>
                    <a:ext uri="{9D8B030D-6E8A-4147-A177-3AD203B41FA5}">
                      <a16:colId xmlns:a16="http://schemas.microsoft.com/office/drawing/2014/main" val="1454914758"/>
                    </a:ext>
                  </a:extLst>
                </a:gridCol>
                <a:gridCol w="1029811">
                  <a:extLst>
                    <a:ext uri="{9D8B030D-6E8A-4147-A177-3AD203B41FA5}">
                      <a16:colId xmlns:a16="http://schemas.microsoft.com/office/drawing/2014/main" val="1344349295"/>
                    </a:ext>
                  </a:extLst>
                </a:gridCol>
                <a:gridCol w="707026">
                  <a:extLst>
                    <a:ext uri="{9D8B030D-6E8A-4147-A177-3AD203B41FA5}">
                      <a16:colId xmlns:a16="http://schemas.microsoft.com/office/drawing/2014/main" val="2395851484"/>
                    </a:ext>
                  </a:extLst>
                </a:gridCol>
                <a:gridCol w="681575">
                  <a:extLst>
                    <a:ext uri="{9D8B030D-6E8A-4147-A177-3AD203B41FA5}">
                      <a16:colId xmlns:a16="http://schemas.microsoft.com/office/drawing/2014/main" val="1493577822"/>
                    </a:ext>
                  </a:extLst>
                </a:gridCol>
              </a:tblGrid>
              <a:tr h="7772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87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муниципальной программы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подпрограммы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Целевая группа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Нормативно правовой акт (НПА), которым установлены меры соц. поддержки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меры социальной поддержки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поддержки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льготников (человек)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2021 год (тыс. рублей)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047460"/>
                  </a:ext>
                </a:extLst>
              </a:tr>
              <a:tr h="29358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«Образование» на 2020-2024 годы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«Дошкольное образование»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Один из родителей (законных представителей) ребенка, </a:t>
                      </a:r>
                      <a:r>
                        <a:rPr lang="ru-RU" sz="1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посещающего </a:t>
                      </a: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образовательную организацию М.О., реализующую образовательную программу дошкольного образования, </a:t>
                      </a:r>
                      <a:r>
                        <a:rPr lang="ru-RU" sz="1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внесшего </a:t>
                      </a: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родительскую плату за присмотром и уход за ребенком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Главы Талдомского городского округа № 1479 от 24.07.2019г. "Об утверждении Порядка обращения за компенсацией родительской платы за присмотр и уход за детьми, осваивающими образовательные программы дошкольного образования в организациях Талдомского городского округа"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 изменениями и дополнениями)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Выплата компенсации родительской платы за присмотром и уходом за детьми, осваивающими образовательные программы дошкольного образования в организация Талдомского городского округа области, осуществляющих образовательную деятельность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20%-на первого ребенка, 50%-на второго ребенка, 70%-на третьего и последующих детей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8 929,29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561560"/>
                  </a:ext>
                </a:extLst>
              </a:tr>
              <a:tr h="19578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«Образование» на 2020-2024 годы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«Общее образование»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Обучающиеся  </a:t>
                      </a: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образовательных учреждений из многодетных и малообеспеченных семей, в том числе детей, находящихся под опекой  и детей- инвалидов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Главы Талдомского городского округа Московской области №60 от 21.01.2021 г. "Об организации питания детей льготных категорий в дошкольных и общеобразовательных учреждениях Талдомского городского округа в 2021 году".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Выплата на питание детей льготных категорий в дошкольных и общеобразовательных учреждениях Талдомского городского округа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Завтраки для детей из многодетных семей-70 рублей , обеды для детей из малообеспеченных семей и детей – инвалидов-90 рублей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16 093,52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341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414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29" y="274320"/>
            <a:ext cx="8756793" cy="666457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расходах бюджета с учетом интересов целевых групп пользователей за 2021 год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084839"/>
              </p:ext>
            </p:extLst>
          </p:nvPr>
        </p:nvGraphicFramePr>
        <p:xfrm>
          <a:off x="518745" y="861647"/>
          <a:ext cx="8765933" cy="5436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2777">
                  <a:extLst>
                    <a:ext uri="{9D8B030D-6E8A-4147-A177-3AD203B41FA5}">
                      <a16:colId xmlns:a16="http://schemas.microsoft.com/office/drawing/2014/main" val="3712626454"/>
                    </a:ext>
                  </a:extLst>
                </a:gridCol>
                <a:gridCol w="971102">
                  <a:extLst>
                    <a:ext uri="{9D8B030D-6E8A-4147-A177-3AD203B41FA5}">
                      <a16:colId xmlns:a16="http://schemas.microsoft.com/office/drawing/2014/main" val="2552663067"/>
                    </a:ext>
                  </a:extLst>
                </a:gridCol>
                <a:gridCol w="945091">
                  <a:extLst>
                    <a:ext uri="{9D8B030D-6E8A-4147-A177-3AD203B41FA5}">
                      <a16:colId xmlns:a16="http://schemas.microsoft.com/office/drawing/2014/main" val="3396138844"/>
                    </a:ext>
                  </a:extLst>
                </a:gridCol>
                <a:gridCol w="1092490">
                  <a:extLst>
                    <a:ext uri="{9D8B030D-6E8A-4147-A177-3AD203B41FA5}">
                      <a16:colId xmlns:a16="http://schemas.microsoft.com/office/drawing/2014/main" val="1662372999"/>
                    </a:ext>
                  </a:extLst>
                </a:gridCol>
                <a:gridCol w="1760121">
                  <a:extLst>
                    <a:ext uri="{9D8B030D-6E8A-4147-A177-3AD203B41FA5}">
                      <a16:colId xmlns:a16="http://schemas.microsoft.com/office/drawing/2014/main" val="2880178843"/>
                    </a:ext>
                  </a:extLst>
                </a:gridCol>
                <a:gridCol w="1387290">
                  <a:extLst>
                    <a:ext uri="{9D8B030D-6E8A-4147-A177-3AD203B41FA5}">
                      <a16:colId xmlns:a16="http://schemas.microsoft.com/office/drawing/2014/main" val="2102857142"/>
                    </a:ext>
                  </a:extLst>
                </a:gridCol>
                <a:gridCol w="988444">
                  <a:extLst>
                    <a:ext uri="{9D8B030D-6E8A-4147-A177-3AD203B41FA5}">
                      <a16:colId xmlns:a16="http://schemas.microsoft.com/office/drawing/2014/main" val="101763316"/>
                    </a:ext>
                  </a:extLst>
                </a:gridCol>
                <a:gridCol w="693645">
                  <a:extLst>
                    <a:ext uri="{9D8B030D-6E8A-4147-A177-3AD203B41FA5}">
                      <a16:colId xmlns:a16="http://schemas.microsoft.com/office/drawing/2014/main" val="3417281751"/>
                    </a:ext>
                  </a:extLst>
                </a:gridCol>
                <a:gridCol w="684973">
                  <a:extLst>
                    <a:ext uri="{9D8B030D-6E8A-4147-A177-3AD203B41FA5}">
                      <a16:colId xmlns:a16="http://schemas.microsoft.com/office/drawing/2014/main" val="341662774"/>
                    </a:ext>
                  </a:extLst>
                </a:gridCol>
              </a:tblGrid>
              <a:tr h="8968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87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муниципальной программы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подпрограммы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Целевая группа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Нормативно правовой акт (НПА), которым установлены меры соц. поддержки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меры социальной поддержки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поддержки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льготников (человек)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2021 год (тыс. рублей)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438025"/>
                  </a:ext>
                </a:extLst>
              </a:tr>
              <a:tr h="19255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«Образование» на 2020-2024 годы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«Общее образование»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Обучающиеся </a:t>
                      </a: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образовательных учреждений из многодетных семей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Главы Талдомского городского округа № 108 от 29 января 2021 г. «О предоставлении частичной компенсации стоимости одежды обучающихся одному из родителей детей из многодетных семей в 2021 г.»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Частичная компенсация </a:t>
                      </a: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стоимости одежды обучающихся одному из родителей детей из многодетных семей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 рублей в год одному из родителей на каждого ребенка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708,0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6070875"/>
                  </a:ext>
                </a:extLst>
              </a:tr>
              <a:tr h="26142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«Молодёжь Подмосковья»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Учащиеся </a:t>
                      </a: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10-11 классов муниципальных образовательных учреждений, </a:t>
                      </a:r>
                      <a:r>
                        <a:rPr lang="ru-RU" sz="1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окончившие </a:t>
                      </a: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1-е полугодие 2020-2021 учебного года на «отлично»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Главы Талдомского городского округа №307 от 11.03.2021г. «О назначении и выплате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стипендии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1-е полугодие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2020-2021 учебного года»;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Назначение </a:t>
                      </a: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выплата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стипендии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1-е полугодие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2020-2021 учебного года;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2500 рублей на 1 человека 1 раз в полугодие;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4" marR="7204" marT="72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1410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33654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29" y="274320"/>
            <a:ext cx="8800755" cy="666457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расходах бюджета с учетом интересов целевых групп пользователей за 2021 год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282111"/>
              </p:ext>
            </p:extLst>
          </p:nvPr>
        </p:nvGraphicFramePr>
        <p:xfrm>
          <a:off x="518746" y="861646"/>
          <a:ext cx="8765933" cy="56151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2777">
                  <a:extLst>
                    <a:ext uri="{9D8B030D-6E8A-4147-A177-3AD203B41FA5}">
                      <a16:colId xmlns:a16="http://schemas.microsoft.com/office/drawing/2014/main" val="3712626454"/>
                    </a:ext>
                  </a:extLst>
                </a:gridCol>
                <a:gridCol w="971102">
                  <a:extLst>
                    <a:ext uri="{9D8B030D-6E8A-4147-A177-3AD203B41FA5}">
                      <a16:colId xmlns:a16="http://schemas.microsoft.com/office/drawing/2014/main" val="2552663067"/>
                    </a:ext>
                  </a:extLst>
                </a:gridCol>
                <a:gridCol w="945091">
                  <a:extLst>
                    <a:ext uri="{9D8B030D-6E8A-4147-A177-3AD203B41FA5}">
                      <a16:colId xmlns:a16="http://schemas.microsoft.com/office/drawing/2014/main" val="3396138844"/>
                    </a:ext>
                  </a:extLst>
                </a:gridCol>
                <a:gridCol w="1092490">
                  <a:extLst>
                    <a:ext uri="{9D8B030D-6E8A-4147-A177-3AD203B41FA5}">
                      <a16:colId xmlns:a16="http://schemas.microsoft.com/office/drawing/2014/main" val="1662372999"/>
                    </a:ext>
                  </a:extLst>
                </a:gridCol>
                <a:gridCol w="1760121">
                  <a:extLst>
                    <a:ext uri="{9D8B030D-6E8A-4147-A177-3AD203B41FA5}">
                      <a16:colId xmlns:a16="http://schemas.microsoft.com/office/drawing/2014/main" val="2880178843"/>
                    </a:ext>
                  </a:extLst>
                </a:gridCol>
                <a:gridCol w="1387290">
                  <a:extLst>
                    <a:ext uri="{9D8B030D-6E8A-4147-A177-3AD203B41FA5}">
                      <a16:colId xmlns:a16="http://schemas.microsoft.com/office/drawing/2014/main" val="2102857142"/>
                    </a:ext>
                  </a:extLst>
                </a:gridCol>
                <a:gridCol w="988444">
                  <a:extLst>
                    <a:ext uri="{9D8B030D-6E8A-4147-A177-3AD203B41FA5}">
                      <a16:colId xmlns:a16="http://schemas.microsoft.com/office/drawing/2014/main" val="101763316"/>
                    </a:ext>
                  </a:extLst>
                </a:gridCol>
                <a:gridCol w="693645">
                  <a:extLst>
                    <a:ext uri="{9D8B030D-6E8A-4147-A177-3AD203B41FA5}">
                      <a16:colId xmlns:a16="http://schemas.microsoft.com/office/drawing/2014/main" val="3417281751"/>
                    </a:ext>
                  </a:extLst>
                </a:gridCol>
                <a:gridCol w="684973">
                  <a:extLst>
                    <a:ext uri="{9D8B030D-6E8A-4147-A177-3AD203B41FA5}">
                      <a16:colId xmlns:a16="http://schemas.microsoft.com/office/drawing/2014/main" val="341662774"/>
                    </a:ext>
                  </a:extLst>
                </a:gridCol>
              </a:tblGrid>
              <a:tr h="8487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87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муниципальной программы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подпрограммы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Целевая группа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Нормативно правовой акт (НПА), которым установлены меры соц. поддержки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меры социальной поддержки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поддержки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льготников (человек)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2021 год (тыс. рублей)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32" marR="6932" marT="69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438025"/>
                  </a:ext>
                </a:extLst>
              </a:tr>
              <a:tr h="22516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</a:t>
                      </a: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«Молодёжь Подмосковья»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Учащиеся </a:t>
                      </a: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10-11 классов муниципальных образовательных учреждений, </a:t>
                      </a: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окончившие </a:t>
                      </a: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2-е полугодие 2020-2021 учебного года на «отлично»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Главы Талдомского городского округа №899 от 17.06.2021г. «О назначении и выплате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стипендии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 2-е полугодие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2020-2021 учебного год»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Назначение </a:t>
                      </a: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выплата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стипендии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 2-е полугодие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2500 рублей на 1 человека 1 раз в полугодие;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152,5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6070875"/>
                  </a:ext>
                </a:extLst>
              </a:tr>
              <a:tr h="2474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</a:t>
                      </a: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«Молодёжь Подмосковья»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Победители </a:t>
                      </a: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призёры регионального </a:t>
                      </a: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этапа всероссийской олимпиады школьников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Главы Талдомского городского округа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№565 от 21.04.2021г. «Об утверждении порядка единовременной выплаты стипендии победителям и призёрам регионального этапа всероссийской олимпиады школьников»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Назначение и выплата стипендии победителям и призёрам регионального этапа всероссийской олимпиады школьников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Победители </a:t>
                      </a: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 15 000,0 </a:t>
                      </a: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единовременно,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ризёры олимпиады -10 000,0 единовременно.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 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1410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7460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1015" y="274320"/>
            <a:ext cx="8959363" cy="666457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600" b="1" dirty="0" smtClean="0">
                <a:latin typeface="Times New Roman"/>
              </a:rPr>
              <a:t>Информация о расходах бюджета с учетом интересов целевых групп пользователей за 2021 год</a:t>
            </a:r>
            <a:endParaRPr lang="ru" sz="1600" b="1" dirty="0">
              <a:latin typeface="Times New Roman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457448"/>
              </p:ext>
            </p:extLst>
          </p:nvPr>
        </p:nvGraphicFramePr>
        <p:xfrm>
          <a:off x="233170" y="1169378"/>
          <a:ext cx="9007547" cy="5328137"/>
        </p:xfrm>
        <a:graphic>
          <a:graphicData uri="http://schemas.openxmlformats.org/drawingml/2006/table">
            <a:tbl>
              <a:tblPr/>
              <a:tblGrid>
                <a:gridCol w="4073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9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3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2194">
                  <a:extLst>
                    <a:ext uri="{9D8B030D-6E8A-4147-A177-3AD203B41FA5}">
                      <a16:colId xmlns:a16="http://schemas.microsoft.com/office/drawing/2014/main" val="2173873730"/>
                    </a:ext>
                  </a:extLst>
                </a:gridCol>
                <a:gridCol w="1250606">
                  <a:extLst>
                    <a:ext uri="{9D8B030D-6E8A-4147-A177-3AD203B41FA5}">
                      <a16:colId xmlns:a16="http://schemas.microsoft.com/office/drawing/2014/main" val="3032898420"/>
                    </a:ext>
                  </a:extLst>
                </a:gridCol>
                <a:gridCol w="1212708">
                  <a:extLst>
                    <a:ext uri="{9D8B030D-6E8A-4147-A177-3AD203B41FA5}">
                      <a16:colId xmlns:a16="http://schemas.microsoft.com/office/drawing/2014/main" val="4277080813"/>
                    </a:ext>
                  </a:extLst>
                </a:gridCol>
                <a:gridCol w="1161613">
                  <a:extLst>
                    <a:ext uri="{9D8B030D-6E8A-4147-A177-3AD203B41FA5}">
                      <a16:colId xmlns:a16="http://schemas.microsoft.com/office/drawing/2014/main" val="1051983652"/>
                    </a:ext>
                  </a:extLst>
                </a:gridCol>
                <a:gridCol w="699794">
                  <a:extLst>
                    <a:ext uri="{9D8B030D-6E8A-4147-A177-3AD203B41FA5}">
                      <a16:colId xmlns:a16="http://schemas.microsoft.com/office/drawing/2014/main" val="571340570"/>
                    </a:ext>
                  </a:extLst>
                </a:gridCol>
                <a:gridCol w="750997">
                  <a:extLst>
                    <a:ext uri="{9D8B030D-6E8A-4147-A177-3AD203B41FA5}">
                      <a16:colId xmlns:a16="http://schemas.microsoft.com/office/drawing/2014/main" val="1712760513"/>
                    </a:ext>
                  </a:extLst>
                </a:gridCol>
              </a:tblGrid>
              <a:tr h="933494"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№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ctr"/>
                      <a:r>
                        <a:rPr lang="ru" sz="1000" b="1" dirty="0" smtClean="0">
                          <a:latin typeface="Times New Roman"/>
                        </a:rPr>
                        <a:t>Наименование муниципальной программы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Наименование подпрограммы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Целевая группа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Нормативно</a:t>
                      </a:r>
                      <a:r>
                        <a:rPr lang="ru" sz="1000" b="1" baseline="0" dirty="0" smtClean="0">
                          <a:latin typeface="Times New Roman"/>
                        </a:rPr>
                        <a:t> правовой акт(НПА)</a:t>
                      </a:r>
                      <a:r>
                        <a:rPr lang="ru" sz="1000" b="1" dirty="0" smtClean="0">
                          <a:latin typeface="Times New Roman"/>
                        </a:rPr>
                        <a:t>, которым установлены меры соц.поддержки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Наименование меры социальной поддержки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Размер поддержки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Количество льготников (человек)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Исполнено за 2021 год (тыс. рублей)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4909"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7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000" b="0" dirty="0" smtClean="0">
                          <a:latin typeface="Times New Roman"/>
                        </a:rPr>
                        <a:t>Муниципальная программа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«Социальная защита населения на  2020-2024 годы»</a:t>
                      </a:r>
                      <a:endParaRPr lang="ru" sz="1000" b="0" dirty="0" smtClean="0">
                        <a:latin typeface="Times New Roman"/>
                      </a:endParaRPr>
                    </a:p>
                    <a:p>
                      <a:pPr indent="0" algn="ctr"/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Подпрограмма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«Социальная поддержка граждан»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Малообеспеченные граждане, зарегистрированные на территории Талдомского городского округа 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Постановление Правительства Российской Федерации от 14.12.2005 №761, закон Московской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области от 13.07.2007-ОЗ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Предостановление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 гражданам субсидий на оплату жилого помещения и коммунальных услуг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Расчет производиться в зависимости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от совокупного дохода семьи и стандарта стоимости жилищно-коммунальных услуг.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2050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22072,26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97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Ветераны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(пенсионеры) войны, труда, Вооруженных Сил и правоохранительных органов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администрации Талдомского городского округа от 01.11.2019 г. №2286 «Об утверждении муниципальной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программы Талдомского городского округа «Социальная защита населения  на 2020-2024 годы»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Благотворительная помощь ветеранскому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активу и малообеспеченным ветеранам, проведение культурных мероприятий и экскурсий для ветеранов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400 000 рублей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один раз в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6150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3187649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339584" y="6364224"/>
            <a:ext cx="341376" cy="1463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400" i="1" baseline="-25000" dirty="0">
              <a:solidFill>
                <a:srgbClr val="3B566F"/>
              </a:solidFill>
              <a:latin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2489203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274320"/>
            <a:ext cx="8695248" cy="6664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 smtClean="0">
                <a:latin typeface="Times New Roman"/>
              </a:rPr>
              <a:t>Информация о расходах бюджета с учетом интересов целевых групп пользователей за 2021 год</a:t>
            </a:r>
            <a:endParaRPr lang="ru" sz="1900" b="1" dirty="0">
              <a:latin typeface="Times New Roman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721992"/>
              </p:ext>
            </p:extLst>
          </p:nvPr>
        </p:nvGraphicFramePr>
        <p:xfrm>
          <a:off x="233170" y="940778"/>
          <a:ext cx="8972375" cy="5671037"/>
        </p:xfrm>
        <a:graphic>
          <a:graphicData uri="http://schemas.openxmlformats.org/drawingml/2006/table">
            <a:tbl>
              <a:tblPr/>
              <a:tblGrid>
                <a:gridCol w="405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47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9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6445">
                  <a:extLst>
                    <a:ext uri="{9D8B030D-6E8A-4147-A177-3AD203B41FA5}">
                      <a16:colId xmlns:a16="http://schemas.microsoft.com/office/drawing/2014/main" val="2173873730"/>
                    </a:ext>
                  </a:extLst>
                </a:gridCol>
                <a:gridCol w="1324070">
                  <a:extLst>
                    <a:ext uri="{9D8B030D-6E8A-4147-A177-3AD203B41FA5}">
                      <a16:colId xmlns:a16="http://schemas.microsoft.com/office/drawing/2014/main" val="3032898420"/>
                    </a:ext>
                  </a:extLst>
                </a:gridCol>
                <a:gridCol w="1129626">
                  <a:extLst>
                    <a:ext uri="{9D8B030D-6E8A-4147-A177-3AD203B41FA5}">
                      <a16:colId xmlns:a16="http://schemas.microsoft.com/office/drawing/2014/main" val="4277080813"/>
                    </a:ext>
                  </a:extLst>
                </a:gridCol>
                <a:gridCol w="1157077">
                  <a:extLst>
                    <a:ext uri="{9D8B030D-6E8A-4147-A177-3AD203B41FA5}">
                      <a16:colId xmlns:a16="http://schemas.microsoft.com/office/drawing/2014/main" val="1051983652"/>
                    </a:ext>
                  </a:extLst>
                </a:gridCol>
                <a:gridCol w="697062">
                  <a:extLst>
                    <a:ext uri="{9D8B030D-6E8A-4147-A177-3AD203B41FA5}">
                      <a16:colId xmlns:a16="http://schemas.microsoft.com/office/drawing/2014/main" val="571340570"/>
                    </a:ext>
                  </a:extLst>
                </a:gridCol>
                <a:gridCol w="748065">
                  <a:extLst>
                    <a:ext uri="{9D8B030D-6E8A-4147-A177-3AD203B41FA5}">
                      <a16:colId xmlns:a16="http://schemas.microsoft.com/office/drawing/2014/main" val="1712760513"/>
                    </a:ext>
                  </a:extLst>
                </a:gridCol>
              </a:tblGrid>
              <a:tr h="1097619"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№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ctr"/>
                      <a:r>
                        <a:rPr lang="ru" sz="1000" b="1" dirty="0" smtClean="0">
                          <a:latin typeface="Times New Roman"/>
                        </a:rPr>
                        <a:t>Наименование муниципальной программы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Наименование подпрограммы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Целевая группа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000" b="1" dirty="0" smtClean="0">
                          <a:latin typeface="Times New Roman"/>
                        </a:rPr>
                        <a:t>Нормативно правовой акт(НПА)</a:t>
                      </a:r>
                      <a:r>
                        <a:rPr lang="ru" sz="1000" b="1" dirty="0" smtClean="0">
                          <a:latin typeface="Times New Roman"/>
                        </a:rPr>
                        <a:t>, которым установлены меры соц.поддержки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Наименование меры социальной поддержки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Размер поддержки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Количество льготников (семей)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Исполнено за 2021 год (тыс. рублей)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3418"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8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000" b="0" dirty="0" smtClean="0">
                          <a:latin typeface="Times New Roman"/>
                        </a:rPr>
                        <a:t>Муниципальная программа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«ЖИЛИЩЕ»</a:t>
                      </a:r>
                      <a:endParaRPr lang="ru" sz="1000" b="0" dirty="0" smtClean="0">
                        <a:latin typeface="Times New Roman"/>
                      </a:endParaRPr>
                    </a:p>
                    <a:p>
                      <a:pPr indent="0" algn="ctr"/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Подпрограмма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«Обеспечение жильем молодых семей»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Молодые семьи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Постановление Правительства Московской области от 25.10.2016г. №790/39 «Об утверждении государственной программы Московской области «Жилище» на 2017-2027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годы; Постановление администрации  Талдомского  городского округа Московской области от 01.11.2019г. №2297 «Об утверждении муниципальной программы Талдомского городского округа «Жилище» на 2020-2024 годы » 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Реализация мероприятий  по обеспечению жильем молодых семей (Федеральный бюджет, Областной бюджет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</a:t>
                      </a:r>
                      <a:r>
                        <a:rPr lang="ru" sz="1000" b="0" dirty="0" smtClean="0">
                          <a:latin typeface="Times New Roman"/>
                        </a:rPr>
                        <a:t>,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Местный бюджет)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Расчет размера по социальной выплате проводиться исходя из норм  общей площади жилого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помещения, установленной для семей разной численности, количества членов молодой семьи и норматива стоимости 1 кв.м. </a:t>
                      </a:r>
                      <a:r>
                        <a:rPr lang="ru-RU" sz="1000" b="0" baseline="0" dirty="0" smtClean="0">
                          <a:latin typeface="Times New Roman"/>
                        </a:rPr>
                        <a:t>о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бщей площади жилья по Талдомскому городскому округа , что составляет 43% от размера социальной выплаты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3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4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501,59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339584" y="6364224"/>
            <a:ext cx="341376" cy="1463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400" i="1" baseline="-25000" dirty="0">
              <a:solidFill>
                <a:srgbClr val="3B566F"/>
              </a:solidFill>
              <a:latin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3766395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274320"/>
            <a:ext cx="9249162" cy="666457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 smtClean="0">
                <a:latin typeface="Times New Roman"/>
              </a:rPr>
              <a:t>Информация об общественно значимых проектах, реализованных на территории Талдомского городского округа в 2021 году</a:t>
            </a:r>
            <a:endParaRPr lang="ru" sz="1900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426824" y="1416424"/>
            <a:ext cx="1363352" cy="277905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 smtClean="0">
                <a:latin typeface="Times New Roman"/>
              </a:rPr>
              <a:t>(млн. </a:t>
            </a:r>
            <a:r>
              <a:rPr lang="ru" sz="1200" dirty="0">
                <a:latin typeface="Times New Roman"/>
              </a:rPr>
              <a:t>руб.)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678026"/>
              </p:ext>
            </p:extLst>
          </p:nvPr>
        </p:nvGraphicFramePr>
        <p:xfrm>
          <a:off x="592831" y="967155"/>
          <a:ext cx="9132393" cy="5569098"/>
        </p:xfrm>
        <a:graphic>
          <a:graphicData uri="http://schemas.openxmlformats.org/drawingml/2006/table">
            <a:tbl>
              <a:tblPr/>
              <a:tblGrid>
                <a:gridCol w="3699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5317">
                  <a:extLst>
                    <a:ext uri="{9D8B030D-6E8A-4147-A177-3AD203B41FA5}">
                      <a16:colId xmlns:a16="http://schemas.microsoft.com/office/drawing/2014/main" val="2350431637"/>
                    </a:ext>
                  </a:extLst>
                </a:gridCol>
                <a:gridCol w="1325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18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99312">
                <a:tc>
                  <a:txBody>
                    <a:bodyPr/>
                    <a:lstStyle/>
                    <a:p>
                      <a:pPr indent="0" algn="ctr"/>
                      <a:r>
                        <a:rPr lang="ru" sz="1400" b="1" dirty="0" smtClean="0">
                          <a:latin typeface="Times New Roman"/>
                        </a:rPr>
                        <a:t>Наименование проекта,</a:t>
                      </a:r>
                      <a:r>
                        <a:rPr lang="ru" sz="1400" b="1" baseline="0" dirty="0" smtClean="0">
                          <a:latin typeface="Times New Roman"/>
                        </a:rPr>
                        <a:t> места реализации проекта</a:t>
                      </a:r>
                      <a:endParaRPr lang="ru" sz="14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ctr"/>
                      <a:r>
                        <a:rPr lang="ru" sz="1400" b="1" dirty="0" smtClean="0">
                          <a:latin typeface="Times New Roman"/>
                        </a:rPr>
                        <a:t>Срок ввода объекта</a:t>
                      </a:r>
                      <a:endParaRPr lang="ru" sz="14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ctr"/>
                      <a:r>
                        <a:rPr lang="ru" sz="1400" b="1" dirty="0" smtClean="0">
                          <a:latin typeface="Times New Roman"/>
                        </a:rPr>
                        <a:t>Профинансировано в 2021 году млн.руб.</a:t>
                      </a:r>
                      <a:endParaRPr lang="ru" sz="14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400" b="1" dirty="0" smtClean="0">
                          <a:latin typeface="Times New Roman"/>
                        </a:rPr>
                        <a:t>Результаты от реализации</a:t>
                      </a:r>
                      <a:endParaRPr lang="ru" sz="14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4398">
                <a:tc>
                  <a:txBody>
                    <a:bodyPr/>
                    <a:lstStyle/>
                    <a:p>
                      <a:pPr indent="0" algn="l"/>
                      <a:r>
                        <a:rPr lang="ru" sz="1200" b="0" dirty="0" smtClean="0">
                          <a:latin typeface="Times New Roman"/>
                        </a:rPr>
                        <a:t>Реализация программ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создание комфортной городской среды в части благоустройства  зоны отдыха п.Северный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0" dirty="0" smtClean="0">
                          <a:latin typeface="Times New Roman"/>
                        </a:rPr>
                        <a:t>Ноябрь </a:t>
                      </a:r>
                      <a:r>
                        <a:rPr lang="ru" sz="1200" b="0" dirty="0" smtClean="0">
                          <a:latin typeface="Times New Roman"/>
                        </a:rPr>
                        <a:t>2021 года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14,3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Обустроена зона отдыха в п.Северный по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ул.Зеленая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0617">
                <a:tc>
                  <a:txBody>
                    <a:bodyPr/>
                    <a:lstStyle/>
                    <a:p>
                      <a:pPr indent="0" algn="l"/>
                      <a:r>
                        <a:rPr lang="ru" sz="1200" b="0" dirty="0" smtClean="0">
                          <a:latin typeface="Times New Roman"/>
                        </a:rPr>
                        <a:t>Благоустройство тротуара вдоль Храма Архангела Михаила г.Талдома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0" dirty="0" smtClean="0">
                          <a:latin typeface="Times New Roman"/>
                        </a:rPr>
                        <a:t>Ноябрь 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2021 года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9,3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200" b="0" dirty="0" smtClean="0">
                          <a:latin typeface="Times New Roman"/>
                        </a:rPr>
                        <a:t>Завершены работы по благоустройству тротуара вдоль Храма Архангела Михаила г.Талдома</a:t>
                      </a:r>
                    </a:p>
                    <a:p>
                      <a:pPr indent="0" algn="just"/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25830802"/>
                  </a:ext>
                </a:extLst>
              </a:tr>
              <a:tr h="717723">
                <a:tc>
                  <a:txBody>
                    <a:bodyPr/>
                    <a:lstStyle/>
                    <a:p>
                      <a:pPr indent="0" algn="l"/>
                      <a:r>
                        <a:rPr lang="ru" sz="1200" b="0" dirty="0" smtClean="0">
                          <a:latin typeface="Times New Roman"/>
                        </a:rPr>
                        <a:t>Благоустройство  парка культуры и отдыха Победы г.Талдом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0" dirty="0" smtClean="0">
                          <a:latin typeface="Times New Roman"/>
                        </a:rPr>
                        <a:t>Сентябрь </a:t>
                      </a:r>
                      <a:r>
                        <a:rPr lang="ru" sz="1200" b="0" dirty="0" smtClean="0">
                          <a:latin typeface="Times New Roman"/>
                        </a:rPr>
                        <a:t>2021 года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15,4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200" b="0" dirty="0" smtClean="0">
                          <a:latin typeface="Times New Roman"/>
                        </a:rPr>
                        <a:t>Завершено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благоустройство</a:t>
                      </a:r>
                      <a:r>
                        <a:rPr lang="ru" sz="1200" b="0" dirty="0" smtClean="0">
                          <a:latin typeface="Times New Roman"/>
                        </a:rPr>
                        <a:t>  парка культуры и отдыха Победы г.Талдом</a:t>
                      </a:r>
                    </a:p>
                    <a:p>
                      <a:pPr indent="0" algn="just"/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97884189"/>
                  </a:ext>
                </a:extLst>
              </a:tr>
              <a:tr h="1538408">
                <a:tc>
                  <a:txBody>
                    <a:bodyPr/>
                    <a:lstStyle/>
                    <a:p>
                      <a:pPr indent="0" algn="l"/>
                      <a:r>
                        <a:rPr lang="ru" sz="1200" b="0" dirty="0" smtClean="0">
                          <a:latin typeface="Times New Roman"/>
                        </a:rPr>
                        <a:t>Обустройство дворовых территорий и установка детских игровых площадок на территории округа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0" dirty="0" smtClean="0">
                          <a:latin typeface="Times New Roman"/>
                        </a:rPr>
                        <a:t>О</a:t>
                      </a:r>
                      <a:r>
                        <a:rPr lang="ru" sz="1200" b="0" dirty="0" smtClean="0">
                          <a:latin typeface="Times New Roman"/>
                        </a:rPr>
                        <a:t>ктябрь 2021 года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7,5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Установлены пять детских игровых площадок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по след. адресам: </a:t>
                      </a:r>
                    </a:p>
                    <a:p>
                      <a:pPr indent="0" algn="just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г. Талдом, м-н Юбилейный, д. 7-10; </a:t>
                      </a:r>
                    </a:p>
                    <a:p>
                      <a:pPr indent="0" algn="just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г. Талдом, м-н Юбилейный, д. 37, 38; </a:t>
                      </a:r>
                    </a:p>
                    <a:p>
                      <a:pPr indent="0" algn="just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д.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Ермолино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д. 29,30,63,64,65,66,67; </a:t>
                      </a:r>
                    </a:p>
                    <a:p>
                      <a:pPr indent="0" algn="just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с. Николо-Кропотки, д. 42,43; </a:t>
                      </a:r>
                    </a:p>
                    <a:p>
                      <a:pPr indent="0" algn="just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п. Вербилки, ул. Победы, 21,23</a:t>
                      </a:r>
                      <a:endParaRPr lang="ru" sz="1200" b="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None/>
                      </a:pPr>
                      <a:endParaRPr lang="ru" sz="1200" b="0" baseline="0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72271085"/>
                  </a:ext>
                </a:extLst>
              </a:tr>
              <a:tr h="430773">
                <a:tc>
                  <a:txBody>
                    <a:bodyPr/>
                    <a:lstStyle/>
                    <a:p>
                      <a:pPr indent="0" algn="l"/>
                      <a:r>
                        <a:rPr lang="ru" sz="1200" b="0" dirty="0" smtClean="0">
                          <a:latin typeface="Times New Roman"/>
                        </a:rPr>
                        <a:t>Ремонт 60 подъездов,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26 домов на территории округа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</a:t>
                      </a:r>
                      <a:r>
                        <a:rPr lang="ru" sz="12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Отремонтированы подъезды и дома, улучшено качество жизни жителей на территории округа</a:t>
                      </a:r>
                      <a:endParaRPr lang="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24252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82779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29" y="668214"/>
            <a:ext cx="8730417" cy="870440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 smtClean="0">
                <a:latin typeface="Times New Roman"/>
              </a:rPr>
              <a:t>Сведения о фактическом расходовании средств резервного фонда администрации Талдомского городского округа за 2021 год</a:t>
            </a:r>
            <a:endParaRPr lang="ru" sz="1900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426824" y="2034988"/>
            <a:ext cx="1363352" cy="9861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147810"/>
              </p:ext>
            </p:extLst>
          </p:nvPr>
        </p:nvGraphicFramePr>
        <p:xfrm>
          <a:off x="301753" y="2329961"/>
          <a:ext cx="8912586" cy="1748486"/>
        </p:xfrm>
        <a:graphic>
          <a:graphicData uri="http://schemas.openxmlformats.org/drawingml/2006/table">
            <a:tbl>
              <a:tblPr/>
              <a:tblGrid>
                <a:gridCol w="1227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5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9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75947">
                <a:tc>
                  <a:txBody>
                    <a:bodyPr/>
                    <a:lstStyle/>
                    <a:p>
                      <a:pPr indent="0" algn="ctr"/>
                      <a:r>
                        <a:rPr lang="ru" sz="1400" b="1" dirty="0" smtClean="0">
                          <a:latin typeface="Times New Roman"/>
                        </a:rPr>
                        <a:t>№</a:t>
                      </a:r>
                      <a:endParaRPr lang="ru" sz="14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ctr"/>
                      <a:r>
                        <a:rPr lang="ru" sz="1400" b="1" dirty="0" smtClean="0">
                          <a:latin typeface="Times New Roman"/>
                        </a:rPr>
                        <a:t>Направление средств</a:t>
                      </a:r>
                      <a:endParaRPr lang="ru" sz="14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400" b="1" dirty="0" smtClean="0">
                          <a:latin typeface="Times New Roman"/>
                        </a:rPr>
                        <a:t>Сумма</a:t>
                      </a:r>
                      <a:endParaRPr lang="ru" sz="14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966"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1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Социальные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выплаты гражданам пос.Вербилки (2 чел.), пос.Северный (1 чел.), дер.Береговское (1 чел.), село Великий двор (1 чел.), в связи с пожаром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75,0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573">
                <a:tc gridSpan="2">
                  <a:txBody>
                    <a:bodyPr/>
                    <a:lstStyle/>
                    <a:p>
                      <a:pPr indent="0" algn="l"/>
                      <a:r>
                        <a:rPr lang="ru" sz="1200" b="1" dirty="0" smtClean="0">
                          <a:latin typeface="Times New Roman"/>
                        </a:rPr>
                        <a:t>                                   Всего расходов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indent="0" algn="ctr"/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75,0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1201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5800" y="274320"/>
            <a:ext cx="8484578" cy="912642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 smtClean="0">
                <a:latin typeface="Times New Roman"/>
              </a:rPr>
              <a:t>Сведения о фактическом расходование средств дорожного фонда администрации Талдомского городского округа за 2021 год</a:t>
            </a:r>
            <a:endParaRPr lang="ru" sz="1900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82354" y="1416424"/>
            <a:ext cx="1507822" cy="277905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 smtClean="0">
                <a:latin typeface="Times New Roman"/>
              </a:rPr>
              <a:t>(тыс. </a:t>
            </a:r>
            <a:r>
              <a:rPr lang="ru" sz="1200" dirty="0">
                <a:latin typeface="Times New Roman"/>
              </a:rPr>
              <a:t>руб.)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589903"/>
              </p:ext>
            </p:extLst>
          </p:nvPr>
        </p:nvGraphicFramePr>
        <p:xfrm>
          <a:off x="773723" y="1656619"/>
          <a:ext cx="8282354" cy="4559545"/>
        </p:xfrm>
        <a:graphic>
          <a:graphicData uri="http://schemas.openxmlformats.org/drawingml/2006/table">
            <a:tbl>
              <a:tblPr/>
              <a:tblGrid>
                <a:gridCol w="3847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6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72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1205">
                  <a:extLst>
                    <a:ext uri="{9D8B030D-6E8A-4147-A177-3AD203B41FA5}">
                      <a16:colId xmlns:a16="http://schemas.microsoft.com/office/drawing/2014/main" val="986905971"/>
                    </a:ext>
                  </a:extLst>
                </a:gridCol>
              </a:tblGrid>
              <a:tr h="600186"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Наименование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ctr"/>
                      <a:r>
                        <a:rPr lang="ru" sz="1200" b="1" dirty="0" smtClean="0">
                          <a:latin typeface="Times New Roman"/>
                        </a:rPr>
                        <a:t>План по решению о бюджете, уточненный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Фактическое исполнение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% исполнения уточненного плана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389"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Содержание автомобильный дорог общего пользования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135 357,4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134 526,2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99,4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572"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Ремонт автомобильных дорог общего пользования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38 296,1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37 317,6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97,4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3503124"/>
                  </a:ext>
                </a:extLst>
              </a:tr>
              <a:tr h="474202"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Мероприятия по обеспечению безопасности дорожного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движения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306,0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306,0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" sz="1200" b="0" dirty="0" smtClean="0">
                          <a:latin typeface="Times New Roman"/>
                        </a:rPr>
                        <a:t>100,0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72271085"/>
                  </a:ext>
                </a:extLst>
              </a:tr>
              <a:tr h="600186"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Софинансирование работ по капитальному ремонту и ремонту автомобильных дорог общего пользования местного значения (дороги и подъезды к СНТ)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43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063,0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 16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716,2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38,8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24252182"/>
                  </a:ext>
                </a:extLst>
              </a:tr>
              <a:tr h="1525553"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Ремонт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дворовых территорий (в части работ по ямочному ремонту асфальтного покрытия дворовых территорий, в том числе пешеходных дорожек, тротуаров, парковок, проездов, в т.ч. </a:t>
                      </a:r>
                      <a:r>
                        <a:rPr lang="ru-RU" sz="1200" b="0" baseline="0" dirty="0" smtClean="0">
                          <a:latin typeface="Times New Roman"/>
                        </a:rPr>
                        <a:t>п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роездов на дворовые  территории, в том числе внутриквартальных проездов, нуждающихся в ямочном ремонте асфальтового покрытия дворовых территорий)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8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811,0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8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810,9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100,0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78708222"/>
                  </a:ext>
                </a:extLst>
              </a:tr>
              <a:tr h="679457">
                <a:tc>
                  <a:txBody>
                    <a:bodyPr/>
                    <a:lstStyle/>
                    <a:p>
                      <a:pPr indent="0" algn="l"/>
                      <a:r>
                        <a:rPr lang="ru" sz="1200" b="1" dirty="0" smtClean="0">
                          <a:latin typeface="Times New Roman"/>
                        </a:rPr>
                        <a:t>ВСЕГО</a:t>
                      </a:r>
                      <a:r>
                        <a:rPr lang="ru" sz="1200" b="1" baseline="0" dirty="0" smtClean="0">
                          <a:latin typeface="Times New Roman"/>
                        </a:rPr>
                        <a:t> ДОРОЖНЫЙ ФОНД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225 833,5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197 676,9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87,5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896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57660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6488" y="652038"/>
            <a:ext cx="7199376" cy="558170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160"/>
              </a:lnSpc>
              <a:spcBef>
                <a:spcPts val="2520"/>
              </a:spcBef>
              <a:spcAft>
                <a:spcPts val="1260"/>
              </a:spcAft>
            </a:pPr>
            <a:r>
              <a:rPr lang="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Контактная информация</a:t>
            </a:r>
          </a:p>
          <a:p>
            <a:pPr indent="0" algn="ctr">
              <a:lnSpc>
                <a:spcPts val="2160"/>
              </a:lnSpc>
              <a:spcBef>
                <a:spcPts val="2520"/>
              </a:spcBef>
              <a:spcAft>
                <a:spcPts val="1260"/>
              </a:spcAft>
            </a:pPr>
            <a:r>
              <a:rPr lang="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«Бюджет для граждан» подготовлен Финансовым управлением администрации Талдомского городского округа</a:t>
            </a:r>
          </a:p>
          <a:p>
            <a:pPr indent="0">
              <a:lnSpc>
                <a:spcPts val="2160"/>
              </a:lnSpc>
              <a:spcAft>
                <a:spcPts val="126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Местонахождения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141900, Московская область,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г.Талдом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пл.К.Маркса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д.12</a:t>
            </a:r>
          </a:p>
          <a:p>
            <a:pPr indent="0">
              <a:lnSpc>
                <a:spcPts val="2160"/>
              </a:lnSpc>
              <a:spcAft>
                <a:spcPts val="126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Контактный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телефон:8(49620)6-08-27</a:t>
            </a:r>
          </a:p>
          <a:p>
            <a:pPr indent="0">
              <a:lnSpc>
                <a:spcPts val="2160"/>
              </a:lnSpc>
              <a:spcAft>
                <a:spcPts val="126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почта: taldom_budget@mail.ru</a:t>
            </a:r>
          </a:p>
          <a:p>
            <a:pPr indent="0">
              <a:lnSpc>
                <a:spcPts val="2160"/>
              </a:lnSpc>
              <a:spcAft>
                <a:spcPts val="126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работы: Понедельник-Пятница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ts val="2160"/>
              </a:lnSpc>
              <a:spcAft>
                <a:spcPts val="126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8.30-18.00, обед с 12.30 до 14.00. </a:t>
            </a:r>
          </a:p>
          <a:p>
            <a:pPr indent="0">
              <a:lnSpc>
                <a:spcPts val="2160"/>
              </a:lnSpc>
              <a:spcAft>
                <a:spcPts val="126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Выходной: Суббота, Воскресенье.</a:t>
            </a:r>
          </a:p>
          <a:p>
            <a:pPr indent="0">
              <a:lnSpc>
                <a:spcPts val="2160"/>
              </a:lnSpc>
              <a:spcAft>
                <a:spcPts val="126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Приемный день-Среда</a:t>
            </a:r>
          </a:p>
          <a:p>
            <a:pPr indent="0">
              <a:lnSpc>
                <a:spcPts val="2160"/>
              </a:lnSpc>
              <a:spcAft>
                <a:spcPts val="126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9.00-17.00 (перерыв 12.30-14.00)</a:t>
            </a:r>
          </a:p>
          <a:p>
            <a:pPr indent="0" algn="ctr">
              <a:lnSpc>
                <a:spcPts val="2160"/>
              </a:lnSpc>
              <a:spcBef>
                <a:spcPts val="2520"/>
              </a:spcBef>
              <a:spcAft>
                <a:spcPts val="1260"/>
              </a:spcAft>
            </a:pPr>
            <a:endParaRPr lang="ru" sz="1100" b="1" dirty="0">
              <a:latin typeface="Courier New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3968496"/>
            <a:ext cx="7997952" cy="132283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2136"/>
              </a:lnSpc>
              <a:spcBef>
                <a:spcPts val="1260"/>
              </a:spcBef>
            </a:pPr>
            <a:endParaRPr lang="en-US" sz="1100" b="1" u="sng" dirty="0">
              <a:solidFill>
                <a:srgbClr val="0563C1"/>
              </a:solidFill>
              <a:latin typeface="Courier New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107" y="117837"/>
            <a:ext cx="855491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Талдомского городского округа за 2021 год</a:t>
            </a:r>
            <a:endParaRPr lang="ru-RU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32585" y="948833"/>
            <a:ext cx="4079629" cy="5742114"/>
          </a:xfrm>
          <a:prstGeom prst="rect">
            <a:avLst/>
          </a:prstGeom>
          <a:ln>
            <a:solidFill>
              <a:srgbClr val="C00000"/>
            </a:solidFill>
          </a:ln>
          <a:effectLst>
            <a:softEdge rad="88900"/>
          </a:effectLst>
        </p:spPr>
        <p:txBody>
          <a:bodyPr wrap="square">
            <a:normAutofit/>
          </a:bodyPr>
          <a:lstStyle/>
          <a:p>
            <a:pPr algn="just">
              <a:lnSpc>
                <a:spcPts val="1272"/>
              </a:lnSpc>
              <a:spcAft>
                <a:spcPts val="210"/>
              </a:spcAft>
              <a:buClr>
                <a:schemeClr val="accent2">
                  <a:lumMod val="60000"/>
                  <a:lumOff val="40000"/>
                </a:schemeClr>
              </a:buClr>
            </a:pPr>
            <a:r>
              <a:rPr lang="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доходы физических лиц </a:t>
            </a:r>
            <a:r>
              <a:rPr lang="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821 103,32 тыс.руб. (31,37%)</a:t>
            </a:r>
          </a:p>
          <a:p>
            <a:pPr algn="just">
              <a:lnSpc>
                <a:spcPts val="1272"/>
              </a:lnSpc>
              <a:spcAft>
                <a:spcPts val="210"/>
              </a:spcAft>
              <a:buClr>
                <a:schemeClr val="accent2">
                  <a:lumMod val="60000"/>
                  <a:lumOff val="40000"/>
                </a:schemeClr>
              </a:buClr>
            </a:pPr>
            <a:endParaRPr lang="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272"/>
              </a:lnSpc>
              <a:spcAft>
                <a:spcPts val="210"/>
              </a:spcAft>
              <a:buClr>
                <a:schemeClr val="accent2">
                  <a:lumMod val="60000"/>
                  <a:lumOff val="40000"/>
                </a:schemeClr>
              </a:buClr>
            </a:pPr>
            <a:r>
              <a:rPr lang="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Упрощенная система налогообложения </a:t>
            </a:r>
            <a:r>
              <a:rPr lang="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87 659,25 тыс.руб. (3,35%)</a:t>
            </a:r>
          </a:p>
          <a:p>
            <a:pPr algn="just">
              <a:lnSpc>
                <a:spcPts val="1272"/>
              </a:lnSpc>
              <a:spcAft>
                <a:spcPts val="210"/>
              </a:spcAft>
              <a:buClr>
                <a:schemeClr val="accent2">
                  <a:lumMod val="60000"/>
                  <a:lumOff val="40000"/>
                </a:schemeClr>
              </a:buClr>
            </a:pPr>
            <a:endParaRPr lang="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272"/>
              </a:lnSpc>
              <a:spcAft>
                <a:spcPts val="210"/>
              </a:spcAft>
              <a:buClr>
                <a:schemeClr val="accent3">
                  <a:lumMod val="40000"/>
                  <a:lumOff val="60000"/>
                </a:schemeClr>
              </a:buClr>
            </a:pPr>
            <a:r>
              <a:rPr lang="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налог на вменённый доход для отдельных видов деятельности </a:t>
            </a:r>
            <a:r>
              <a:rPr lang="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2 833,15 тыс.руб. (0,11%)</a:t>
            </a:r>
          </a:p>
          <a:p>
            <a:pPr algn="just">
              <a:lnSpc>
                <a:spcPts val="1272"/>
              </a:lnSpc>
              <a:spcAft>
                <a:spcPts val="210"/>
              </a:spcAft>
              <a:buClr>
                <a:schemeClr val="accent3">
                  <a:lumMod val="40000"/>
                  <a:lumOff val="60000"/>
                </a:schemeClr>
              </a:buClr>
            </a:pPr>
            <a:endParaRPr lang="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260"/>
              </a:spcAft>
              <a:buClr>
                <a:schemeClr val="accent5"/>
              </a:buClr>
            </a:pPr>
            <a:r>
              <a:rPr lang="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Земельный налог </a:t>
            </a:r>
            <a:r>
              <a:rPr lang="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94 952,39 тыс.руб. (3,63%)</a:t>
            </a:r>
          </a:p>
          <a:p>
            <a:pPr algn="just">
              <a:lnSpc>
                <a:spcPts val="1248"/>
              </a:lnSpc>
              <a:spcAft>
                <a:spcPts val="210"/>
              </a:spcAft>
              <a:buClr>
                <a:schemeClr val="accent6"/>
              </a:buClr>
            </a:pPr>
            <a:r>
              <a:rPr lang="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имущество физических лиц </a:t>
            </a:r>
            <a:r>
              <a:rPr lang="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42 149,24 тыс.руб. (1,61%)</a:t>
            </a:r>
          </a:p>
          <a:p>
            <a:pPr>
              <a:lnSpc>
                <a:spcPts val="1248"/>
              </a:lnSpc>
              <a:spcAft>
                <a:spcPts val="210"/>
              </a:spcAft>
              <a:buClr>
                <a:schemeClr val="accent6"/>
              </a:buClr>
            </a:pPr>
            <a:endParaRPr lang="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60"/>
              </a:spcAft>
              <a:buClr>
                <a:srgbClr val="FFFF00"/>
              </a:buClr>
            </a:pPr>
            <a:r>
              <a:rPr lang="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налоговые доходы </a:t>
            </a: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62 888,50 тыс.руб. (2,40%)</a:t>
            </a:r>
          </a:p>
          <a:p>
            <a:pPr algn="ctr">
              <a:spcAft>
                <a:spcPts val="1260"/>
              </a:spcAft>
              <a:buClr>
                <a:srgbClr val="FFFF00"/>
              </a:buClr>
            </a:pPr>
            <a:r>
              <a:rPr lang="ru" sz="1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</a:p>
          <a:p>
            <a:pPr algn="just">
              <a:lnSpc>
                <a:spcPts val="1248"/>
              </a:lnSpc>
              <a:spcAft>
                <a:spcPts val="210"/>
              </a:spcAft>
              <a:buClr>
                <a:srgbClr val="0070C0"/>
              </a:buClr>
            </a:pPr>
            <a:r>
              <a:rPr lang="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использования имущества </a:t>
            </a:r>
            <a:r>
              <a:rPr lang="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46 751,16 тыс.руб. (1,79%)</a:t>
            </a:r>
          </a:p>
          <a:p>
            <a:pPr algn="just">
              <a:lnSpc>
                <a:spcPts val="1248"/>
              </a:lnSpc>
              <a:spcAft>
                <a:spcPts val="210"/>
              </a:spcAft>
              <a:buClr>
                <a:srgbClr val="0070C0"/>
              </a:buClr>
            </a:pPr>
            <a:endParaRPr lang="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248"/>
              </a:lnSpc>
              <a:spcAft>
                <a:spcPts val="210"/>
              </a:spcAft>
              <a:buClr>
                <a:schemeClr val="accent3">
                  <a:lumMod val="75000"/>
                </a:schemeClr>
              </a:buClr>
            </a:pPr>
            <a:r>
              <a:rPr lang="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продажи материальных и </a:t>
            </a:r>
          </a:p>
          <a:p>
            <a:pPr algn="just">
              <a:lnSpc>
                <a:spcPts val="1248"/>
              </a:lnSpc>
              <a:spcAft>
                <a:spcPts val="210"/>
              </a:spcAft>
              <a:buClr>
                <a:schemeClr val="accent3">
                  <a:lumMod val="75000"/>
                </a:schemeClr>
              </a:buClr>
            </a:pPr>
            <a:r>
              <a:rPr lang="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нематериальных активов </a:t>
            </a:r>
            <a:r>
              <a:rPr lang="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17 441,34 тыс.руб. (0,67%)</a:t>
            </a:r>
          </a:p>
          <a:p>
            <a:pPr algn="just">
              <a:lnSpc>
                <a:spcPts val="1248"/>
              </a:lnSpc>
              <a:spcAft>
                <a:spcPts val="210"/>
              </a:spcAft>
              <a:buClr>
                <a:schemeClr val="accent3">
                  <a:lumMod val="75000"/>
                </a:schemeClr>
              </a:buClr>
            </a:pPr>
            <a:endParaRPr lang="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260"/>
              </a:spcAft>
              <a:buClr>
                <a:srgbClr val="FFC000"/>
              </a:buClr>
            </a:pPr>
            <a:r>
              <a:rPr lang="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Штрафные санкции </a:t>
            </a:r>
            <a:r>
              <a:rPr lang="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3 728,28 тыс.руб. (0,14%)</a:t>
            </a:r>
          </a:p>
          <a:p>
            <a:pPr algn="just">
              <a:spcAft>
                <a:spcPts val="1260"/>
              </a:spcAft>
              <a:buClr>
                <a:schemeClr val="accent5">
                  <a:lumMod val="50000"/>
                </a:schemeClr>
              </a:buClr>
            </a:pPr>
            <a:r>
              <a:rPr lang="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неналоговые доходы </a:t>
            </a:r>
            <a:r>
              <a:rPr lang="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18 567,12 тыс.руб. (0,71%)</a:t>
            </a:r>
          </a:p>
          <a:p>
            <a:pPr algn="ctr">
              <a:spcAft>
                <a:spcPts val="1260"/>
              </a:spcAft>
              <a:buClr>
                <a:schemeClr val="accent6">
                  <a:lumMod val="50000"/>
                </a:schemeClr>
              </a:buClr>
            </a:pPr>
            <a:r>
              <a:rPr lang="ru" sz="1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</a:t>
            </a:r>
            <a:r>
              <a:rPr lang="ru" sz="12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1 419 249,80 тыс.руб. (54,22%)</a:t>
            </a:r>
            <a:endParaRPr lang="ru" sz="1200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83484576"/>
              </p:ext>
            </p:extLst>
          </p:nvPr>
        </p:nvGraphicFramePr>
        <p:xfrm>
          <a:off x="158263" y="800100"/>
          <a:ext cx="5574322" cy="605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503985" y="677008"/>
            <a:ext cx="4229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endParaRPr lang="ru-RU" sz="12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23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30640" y="474785"/>
            <a:ext cx="597408" cy="448407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800" u="sng" dirty="0">
                <a:latin typeface="Times New Roman"/>
              </a:rPr>
              <a:t>(тыс. рублей)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6715" y="219808"/>
            <a:ext cx="97067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об объеме и структуре доходов Талдомского городского  округа за 2021 год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369941"/>
              </p:ext>
            </p:extLst>
          </p:nvPr>
        </p:nvGraphicFramePr>
        <p:xfrm>
          <a:off x="140676" y="589085"/>
          <a:ext cx="9662748" cy="62232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3939">
                  <a:extLst>
                    <a:ext uri="{9D8B030D-6E8A-4147-A177-3AD203B41FA5}">
                      <a16:colId xmlns:a16="http://schemas.microsoft.com/office/drawing/2014/main" val="1851960878"/>
                    </a:ext>
                  </a:extLst>
                </a:gridCol>
                <a:gridCol w="4086651">
                  <a:extLst>
                    <a:ext uri="{9D8B030D-6E8A-4147-A177-3AD203B41FA5}">
                      <a16:colId xmlns:a16="http://schemas.microsoft.com/office/drawing/2014/main" val="3486563258"/>
                    </a:ext>
                  </a:extLst>
                </a:gridCol>
                <a:gridCol w="663306">
                  <a:extLst>
                    <a:ext uri="{9D8B030D-6E8A-4147-A177-3AD203B41FA5}">
                      <a16:colId xmlns:a16="http://schemas.microsoft.com/office/drawing/2014/main" val="3840573410"/>
                    </a:ext>
                  </a:extLst>
                </a:gridCol>
                <a:gridCol w="842347">
                  <a:extLst>
                    <a:ext uri="{9D8B030D-6E8A-4147-A177-3AD203B41FA5}">
                      <a16:colId xmlns:a16="http://schemas.microsoft.com/office/drawing/2014/main" val="2937631847"/>
                    </a:ext>
                  </a:extLst>
                </a:gridCol>
                <a:gridCol w="690425">
                  <a:extLst>
                    <a:ext uri="{9D8B030D-6E8A-4147-A177-3AD203B41FA5}">
                      <a16:colId xmlns:a16="http://schemas.microsoft.com/office/drawing/2014/main" val="4141405040"/>
                    </a:ext>
                  </a:extLst>
                </a:gridCol>
                <a:gridCol w="797760">
                  <a:extLst>
                    <a:ext uri="{9D8B030D-6E8A-4147-A177-3AD203B41FA5}">
                      <a16:colId xmlns:a16="http://schemas.microsoft.com/office/drawing/2014/main" val="398914457"/>
                    </a:ext>
                  </a:extLst>
                </a:gridCol>
                <a:gridCol w="681233">
                  <a:extLst>
                    <a:ext uri="{9D8B030D-6E8A-4147-A177-3AD203B41FA5}">
                      <a16:colId xmlns:a16="http://schemas.microsoft.com/office/drawing/2014/main" val="3123458893"/>
                    </a:ext>
                  </a:extLst>
                </a:gridCol>
                <a:gridCol w="717087">
                  <a:extLst>
                    <a:ext uri="{9D8B030D-6E8A-4147-A177-3AD203B41FA5}">
                      <a16:colId xmlns:a16="http://schemas.microsoft.com/office/drawing/2014/main" val="995393735"/>
                    </a:ext>
                  </a:extLst>
                </a:gridCol>
              </a:tblGrid>
              <a:tr h="6066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бюджетной классификации( без указания кода главного администратора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доходов </a:t>
                      </a:r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бюджета)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доходов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Первоначальный план на 2021 год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решению о бюджете, уточненный на 2021 год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Фактическое исполнение за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 год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уточнённого</a:t>
                      </a:r>
                      <a:r>
                        <a:rPr lang="ru-RU" sz="8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плана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Фактическое исполнение за 2020 год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к соответствующему периоду  прошлого года,%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831981"/>
                  </a:ext>
                </a:extLst>
              </a:tr>
              <a:tr h="1068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443888"/>
                  </a:ext>
                </a:extLst>
              </a:tr>
              <a:tr h="2442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1 150 140,00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1 150 140,00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1 198 073,75</a:t>
                      </a:r>
                    </a:p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104,17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119 792,80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584543"/>
                  </a:ext>
                </a:extLst>
              </a:tr>
              <a:tr h="1496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076 373,00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1 076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039,50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1 111 585,85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103,30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049 853,06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038685"/>
                  </a:ext>
                </a:extLst>
              </a:tr>
              <a:tr h="1223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ПРИБЫЛЬ, ДОХОДЫ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802 505,00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802 505,00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821 103,32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791 530,62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5598639"/>
                  </a:ext>
                </a:extLst>
              </a:tr>
              <a:tr h="127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1 01 02 000 01 0000 110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802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505,00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802 505,00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821 103,32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791 530,62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415870"/>
                  </a:ext>
                </a:extLst>
              </a:tr>
              <a:tr h="226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ТОВАРЫ (РАБОТЫ, УСЛУГИ), РЕАЛИЗУЕМЫЕ НА ТЕРРИТОРИИ РОССИЙСКОЙ ФЕДЕРАЦИИ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41 898,00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41 898,00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42 702,77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101,92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39 210,25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108,91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8272388"/>
                  </a:ext>
                </a:extLst>
              </a:tr>
              <a:tr h="2232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1 03 02 000 01 0000 110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41 898,00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41 898,00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42 702,77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101,92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39 210,25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108,91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871492"/>
                  </a:ext>
                </a:extLst>
              </a:tr>
              <a:tr h="1496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79 570,00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95 136,50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101 896,13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107,11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80 383,96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126,76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2418662"/>
                  </a:ext>
                </a:extLst>
              </a:tr>
              <a:tr h="1183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1 05 01 000 00 0000 110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упрощенной системы налогообложения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r>
                        <a:rPr lang="ru-RU" sz="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87 659,25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103,74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64 609,41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135,68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3659033"/>
                  </a:ext>
                </a:extLst>
              </a:tr>
              <a:tr h="1621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1 05 02 000 02 0000 110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налог на вмененный доход для отдельных видов деятельности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833,15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10 210,06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9802384"/>
                  </a:ext>
                </a:extLst>
              </a:tr>
              <a:tr h="1297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1 05 03 000 01 0000 110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сельскохозяйственный налог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34,96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20,57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47,49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73,62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5312255"/>
                  </a:ext>
                </a:extLst>
              </a:tr>
              <a:tr h="1702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1 05 04 000 02 0000 110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7 466,50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11 368,77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152,26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5 516,98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206,07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858304"/>
                  </a:ext>
                </a:extLst>
              </a:tr>
              <a:tr h="1496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144 900,00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129 000,00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137 101,63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106,28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130 926,43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652264"/>
                  </a:ext>
                </a:extLst>
              </a:tr>
              <a:tr h="1496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1 06 01 000 00 0000 110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42 149,24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113,92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33 331,02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126,46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1317024"/>
                  </a:ext>
                </a:extLst>
              </a:tr>
              <a:tr h="1223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1 06 06 000 00 0000 110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107 900,00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94 952,39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103,21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97 595,40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4976882"/>
                  </a:ext>
                </a:extLst>
              </a:tr>
              <a:tr h="1496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8 759,18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116,79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7 792,71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112,40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9382136"/>
                  </a:ext>
                </a:extLst>
              </a:tr>
              <a:tr h="2402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ЗАДОЛЖНОСТЬ И ПЕРЕРАСЧЕТЫ ПО ОТМЕНЕННЫМ НАЛОГАМ,СБОРАМ И ИНЫМ ОБЯЗАТЕЛЬНЫМ ПЛАТЕЖАМ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22,82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9,08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251,32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6553747"/>
                  </a:ext>
                </a:extLst>
              </a:tr>
              <a:tr h="1223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1 00 00000 00 0000 000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73 767,00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74 100,50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86 487,90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116,72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69 939,73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123,66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459968"/>
                  </a:ext>
                </a:extLst>
              </a:tr>
              <a:tr h="2801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1 11 00 000 00 0000 000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41 704,00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41 704,00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46 751,16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44 166,18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5612049"/>
                  </a:ext>
                </a:extLst>
              </a:tr>
              <a:tr h="1496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1 12 00 000 00 0000 000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ПРИ ПОЛЬЗОВАНИИ ПРИРОДНЫМИ РЕСУРСАМИ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124,01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34,45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199,52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62,15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5714025"/>
                  </a:ext>
                </a:extLst>
              </a:tr>
              <a:tr h="2402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1 13 00 000 00 0000 000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 И КОМПЕНСАЦИИ ЗАТРАТ ГОСУДАРСТВА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8 500,00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8 500,00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068,06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212,57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9 127,62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197,95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5704063"/>
                  </a:ext>
                </a:extLst>
              </a:tr>
              <a:tr h="1247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1 14 00 000 00 0000 000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18 200,00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18 200,00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17 441,34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8 186,62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213,05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6231600"/>
                  </a:ext>
                </a:extLst>
              </a:tr>
              <a:tr h="1496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1 16 00 000 00 0000 000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САНКЦИИ, ВОЗМЕЩЕНИЕ УЩЕРБА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3 728,28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7 703,55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3328030"/>
                  </a:ext>
                </a:extLst>
              </a:tr>
              <a:tr h="1132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1 17 00 000 00 0000 000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336,50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375,05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111,46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556,22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67,43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8221312"/>
                  </a:ext>
                </a:extLst>
              </a:tr>
              <a:tr h="1223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285 989,70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479 168,31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1 419 249,80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452 784,34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066108"/>
                  </a:ext>
                </a:extLst>
              </a:tr>
              <a:tr h="2593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285 989,70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1 479 168,31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1 437 939,57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452 784,34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4140508"/>
                  </a:ext>
                </a:extLst>
              </a:tr>
              <a:tr h="1496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2 02 10 000 00 0000 150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бюджетам бюджетной системы Российской Федерации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385 770,00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502 016,70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502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016,70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323 527,00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155,17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660484"/>
                  </a:ext>
                </a:extLst>
              </a:tr>
              <a:tr h="1880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2 02 20 000 00 0000 150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бюджетной системы Российской Федерации (межбюджетные субсидии)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201 766,70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278 705,61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241 801,04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428 410,91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56,44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6835570"/>
                  </a:ext>
                </a:extLst>
              </a:tr>
              <a:tr h="1496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2 02 30 000 00 0000 150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бюджетной системы Российской Федерации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697 453,00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697 446,00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693 121,83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697 525,32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7823088"/>
                  </a:ext>
                </a:extLst>
              </a:tr>
              <a:tr h="1054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2 02 40 000 00 0000 150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8 477,66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8186121"/>
                  </a:ext>
                </a:extLst>
              </a:tr>
              <a:tr h="2402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2 19 00 000 00 0000 000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 СУБСИДИЙ, СУБВЕНЦИЙ И ИНЫХ МЕЖБЮДЖЕТНЫХ ТРАНСФЕРТОВ, ИМЕЮЩИХ ЦЕЛЕВОЕ НАЗНАЧЕНИЕ, ПРОШЛЫХ ЛЕТ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-18 689,78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-5 156,56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362,45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5839158"/>
                  </a:ext>
                </a:extLst>
              </a:tr>
              <a:tr h="14963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2 436 129,70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800" b="1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629 308,31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2 617 323,55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99,54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572 577,14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312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067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514067603"/>
              </p:ext>
            </p:extLst>
          </p:nvPr>
        </p:nvGraphicFramePr>
        <p:xfrm>
          <a:off x="624091" y="253574"/>
          <a:ext cx="9179332" cy="5376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105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5152" y="365760"/>
            <a:ext cx="8537448" cy="515112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136"/>
              </a:lnSpc>
              <a:spcAft>
                <a:spcPts val="1470"/>
              </a:spcAft>
            </a:pPr>
            <a:r>
              <a:rPr lang="ru" sz="1900" b="1" dirty="0" smtClean="0">
                <a:latin typeface="Times New Roman"/>
              </a:rPr>
              <a:t>Безвозмездные поступления в бюджет Талдомского городского округа из бюджетов других уровней в 2021 году</a:t>
            </a:r>
            <a:endParaRPr lang="ru" sz="1900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784336" y="1121664"/>
            <a:ext cx="704088" cy="17678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82875"/>
              </p:ext>
            </p:extLst>
          </p:nvPr>
        </p:nvGraphicFramePr>
        <p:xfrm>
          <a:off x="696165" y="1369902"/>
          <a:ext cx="8792259" cy="5005802"/>
        </p:xfrm>
        <a:graphic>
          <a:graphicData uri="http://schemas.openxmlformats.org/drawingml/2006/table">
            <a:tbl>
              <a:tblPr/>
              <a:tblGrid>
                <a:gridCol w="42126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20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42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8349"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Наименование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Уточненный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план на 2021 год, тыс.руб.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Фактическое исполнение за 2021 год, тыс.руб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53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b="1" dirty="0" smtClean="0">
                          <a:latin typeface="Times New Roman"/>
                        </a:rPr>
                        <a:t>% исполнения от </a:t>
                      </a:r>
                    </a:p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годового плана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Фактическое исполнение за 2020 год, </a:t>
                      </a:r>
                      <a:r>
                        <a:rPr lang="ru-RU" sz="1100" b="1" dirty="0" smtClean="0">
                          <a:latin typeface="Times New Roman"/>
                        </a:rPr>
                        <a:t>т</a:t>
                      </a:r>
                      <a:r>
                        <a:rPr lang="ru" sz="1100" b="1" dirty="0" smtClean="0">
                          <a:latin typeface="Times New Roman"/>
                        </a:rPr>
                        <a:t>ыс.руб.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845">
                <a:tc>
                  <a:txBody>
                    <a:bodyPr/>
                    <a:lstStyle/>
                    <a:p>
                      <a:pPr indent="0">
                        <a:lnSpc>
                          <a:spcPts val="1560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БЕЗВОЗМЕЗДНЫЕ ПОСТУПЛЕНИЯ</a:t>
                      </a:r>
                    </a:p>
                    <a:p>
                      <a:pPr indent="0">
                        <a:lnSpc>
                          <a:spcPts val="1560"/>
                        </a:lnSpc>
                      </a:pP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1 479 168,31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1 419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249,80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95,95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1 452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784,3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604">
                <a:tc>
                  <a:txBody>
                    <a:bodyPr/>
                    <a:lstStyle/>
                    <a:p>
                      <a:pPr indent="0"/>
                      <a:r>
                        <a:rPr lang="ru" sz="1150" b="1" dirty="0" smtClean="0">
                          <a:latin typeface="Times New Roman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1</a:t>
                      </a:r>
                      <a:r>
                        <a:rPr lang="ru" sz="1150" b="1" baseline="0" dirty="0" smtClean="0">
                          <a:latin typeface="Times New Roman"/>
                        </a:rPr>
                        <a:t> 479 168,31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1</a:t>
                      </a:r>
                      <a:r>
                        <a:rPr lang="ru" sz="1150" b="1" baseline="0" dirty="0" smtClean="0">
                          <a:latin typeface="Times New Roman"/>
                        </a:rPr>
                        <a:t> 437 939,57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97,21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1</a:t>
                      </a:r>
                      <a:r>
                        <a:rPr lang="ru" sz="1150" b="1" baseline="0" dirty="0" smtClean="0">
                          <a:latin typeface="Times New Roman"/>
                        </a:rPr>
                        <a:t> 457 940,9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93">
                <a:tc>
                  <a:txBody>
                    <a:bodyPr/>
                    <a:lstStyle/>
                    <a:p>
                      <a:pPr indent="0"/>
                      <a:r>
                        <a:rPr lang="ru" sz="1150" dirty="0" smtClean="0">
                          <a:latin typeface="Times New Roman"/>
                        </a:rPr>
                        <a:t>Дотации бюджетам бюджетной системы Российской Федерации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502</a:t>
                      </a:r>
                      <a:r>
                        <a:rPr lang="ru" sz="1150" baseline="0" dirty="0" smtClean="0">
                          <a:latin typeface="Times New Roman"/>
                        </a:rPr>
                        <a:t> 016,70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502 016,70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100,00 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323 527,0 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439380"/>
                  </a:ext>
                </a:extLst>
              </a:tr>
              <a:tr h="370893">
                <a:tc>
                  <a:txBody>
                    <a:bodyPr/>
                    <a:lstStyle/>
                    <a:p>
                      <a:pPr indent="0"/>
                      <a:r>
                        <a:rPr lang="ru" sz="1150" dirty="0" smtClean="0">
                          <a:latin typeface="Times New Roman"/>
                        </a:rPr>
                        <a:t>Субсидии бюджетам бюджетной системы Российской Федерации (межбюджетные субсидии)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278 705,61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241 801,04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86,76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428 410,9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076">
                <a:tc>
                  <a:txBody>
                    <a:bodyPr/>
                    <a:lstStyle/>
                    <a:p>
                      <a:pPr indent="0"/>
                      <a:r>
                        <a:rPr lang="ru" sz="1150" dirty="0" smtClean="0">
                          <a:latin typeface="Times New Roman"/>
                        </a:rPr>
                        <a:t>Субвенции</a:t>
                      </a:r>
                      <a:r>
                        <a:rPr lang="ru" sz="1150" baseline="0" dirty="0" smtClean="0">
                          <a:latin typeface="Times New Roman"/>
                        </a:rPr>
                        <a:t> бюджетам бюджетной системы Российской Федерации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697 446,00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693 121,83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99,38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697 525,3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076">
                <a:tc>
                  <a:txBody>
                    <a:bodyPr/>
                    <a:lstStyle/>
                    <a:p>
                      <a:pPr indent="0"/>
                      <a:r>
                        <a:rPr lang="ru" sz="1150" dirty="0" smtClean="0">
                          <a:latin typeface="Times New Roman"/>
                        </a:rPr>
                        <a:t>Иные</a:t>
                      </a:r>
                      <a:r>
                        <a:rPr lang="ru" sz="1150" baseline="0" dirty="0" smtClean="0">
                          <a:latin typeface="Times New Roman"/>
                        </a:rPr>
                        <a:t> межбюджетные трансферты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1 000,00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1 000,00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100,00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8 477,7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85242997"/>
                  </a:ext>
                </a:extLst>
              </a:tr>
              <a:tr h="662593">
                <a:tc>
                  <a:txBody>
                    <a:bodyPr/>
                    <a:lstStyle/>
                    <a:p>
                      <a:pPr indent="0"/>
                      <a:r>
                        <a:rPr lang="ru" sz="1150" b="1" dirty="0" smtClean="0">
                          <a:latin typeface="Times New Roman"/>
                        </a:rPr>
                        <a:t>ПРОЧИЕ</a:t>
                      </a:r>
                      <a:r>
                        <a:rPr lang="ru" sz="1150" b="1" baseline="0" dirty="0" smtClean="0">
                          <a:latin typeface="Times New Roman"/>
                        </a:rPr>
                        <a:t> БЕЗВОЗМЕЗДНЫЕ ПОСТУПЛЕНИЯ</a:t>
                      </a:r>
                      <a:endParaRPr lang="ru" sz="1150" b="1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sz="11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sz="11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sz="11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sz="11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24473">
                <a:tc>
                  <a:txBody>
                    <a:bodyPr/>
                    <a:lstStyle/>
                    <a:p>
                      <a:pPr indent="0"/>
                      <a:r>
                        <a:rPr lang="ru" sz="1150" b="1" dirty="0" smtClean="0">
                          <a:latin typeface="Times New Roman"/>
                        </a:rPr>
                        <a:t>ВОЗВРАТ ОСТАТКОВ СУБСИДИЙ,</a:t>
                      </a:r>
                      <a:r>
                        <a:rPr lang="ru" sz="1150" b="1" baseline="0" dirty="0" smtClean="0">
                          <a:latin typeface="Times New Roman"/>
                        </a:rPr>
                        <a:t> СУБВЕНЦИЙ И ИНЫХ МЕЖБЮДЖЕТНЫХ ТРАНСФЕРТОВ, ИМЕЮЩИХ ЦЕЛЕВОЕ НАЗНАЧЕНИЕ, ПРОШЛЫХ ЛЕТ</a:t>
                      </a:r>
                      <a:endParaRPr lang="ru" sz="1150" b="1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sz="11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-18 689,78</a:t>
                      </a:r>
                      <a:endParaRPr sz="11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sz="11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-5 156,6</a:t>
                      </a:r>
                      <a:endParaRPr sz="11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79399627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5152" y="365760"/>
            <a:ext cx="8537448" cy="755904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algn="ctr">
              <a:lnSpc>
                <a:spcPts val="2136"/>
              </a:lnSpc>
              <a:spcAft>
                <a:spcPts val="1470"/>
              </a:spcAft>
            </a:pPr>
            <a:r>
              <a:rPr lang="ru" sz="1900" b="1" dirty="0" smtClean="0">
                <a:latin typeface="Times New Roman"/>
              </a:rPr>
              <a:t>Удельный объем налоговых и неналоговых </a:t>
            </a:r>
            <a:r>
              <a:rPr lang="ru" sz="1900" b="1" dirty="0">
                <a:latin typeface="Times New Roman"/>
              </a:rPr>
              <a:t>доходов </a:t>
            </a:r>
            <a:r>
              <a:rPr lang="ru" sz="1900" b="1" dirty="0" smtClean="0">
                <a:latin typeface="Times New Roman"/>
              </a:rPr>
              <a:t>бюджета               Талдомского городского округа  в расчете на душу населения</a:t>
            </a:r>
            <a:endParaRPr lang="ru" sz="1900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784336" y="1121664"/>
            <a:ext cx="704088" cy="17678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 smtClean="0">
                <a:latin typeface="Times New Roman"/>
              </a:rPr>
              <a:t>( рублей.)</a:t>
            </a:r>
            <a:endParaRPr lang="ru" sz="1200" dirty="0">
              <a:latin typeface="Times New Roman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498627"/>
              </p:ext>
            </p:extLst>
          </p:nvPr>
        </p:nvGraphicFramePr>
        <p:xfrm>
          <a:off x="696165" y="1369902"/>
          <a:ext cx="8792259" cy="4094429"/>
        </p:xfrm>
        <a:graphic>
          <a:graphicData uri="http://schemas.openxmlformats.org/drawingml/2006/table">
            <a:tbl>
              <a:tblPr/>
              <a:tblGrid>
                <a:gridCol w="3474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50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95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3531">
                  <a:extLst>
                    <a:ext uri="{9D8B030D-6E8A-4147-A177-3AD203B41FA5}">
                      <a16:colId xmlns:a16="http://schemas.microsoft.com/office/drawing/2014/main" val="1878664694"/>
                    </a:ext>
                  </a:extLst>
                </a:gridCol>
                <a:gridCol w="690566">
                  <a:extLst>
                    <a:ext uri="{9D8B030D-6E8A-4147-A177-3AD203B41FA5}">
                      <a16:colId xmlns:a16="http://schemas.microsoft.com/office/drawing/2014/main" val="3650028876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9175"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Виды расходов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Талдомский городской округ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В сравнении с другими муниципальными образованиями Московской области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53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1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Городской округ</a:t>
                      </a:r>
                    </a:p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Дмитровский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53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b="1" dirty="0" smtClean="0">
                          <a:latin typeface="Times New Roman"/>
                        </a:rPr>
                        <a:t>Городской округ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ts val="153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b="1" dirty="0" smtClean="0">
                          <a:latin typeface="Times New Roman"/>
                        </a:rPr>
                        <a:t>Серебряные Пруды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Городской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округ Лобня 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Городской округ Химки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Городской округ Мытищи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459243"/>
                  </a:ext>
                </a:extLst>
              </a:tr>
              <a:tr h="645877">
                <a:tc>
                  <a:txBody>
                    <a:bodyPr/>
                    <a:lstStyle/>
                    <a:p>
                      <a:pPr indent="0">
                        <a:lnSpc>
                          <a:spcPts val="1560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Всего,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в том числе</a:t>
                      </a:r>
                      <a:endParaRPr lang="ru" sz="1100" b="1" dirty="0" smtClean="0">
                        <a:latin typeface="Times New Roman"/>
                      </a:endParaRPr>
                    </a:p>
                    <a:p>
                      <a:pPr indent="0">
                        <a:lnSpc>
                          <a:spcPts val="1560"/>
                        </a:lnSpc>
                      </a:pP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56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527,30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49 542,04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72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415,74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37 574,60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51 813,01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51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077,34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9847">
                <a:tc>
                  <a:txBody>
                    <a:bodyPr/>
                    <a:lstStyle/>
                    <a:p>
                      <a:pPr indent="0"/>
                      <a:r>
                        <a:rPr lang="ru" sz="1150" b="1" dirty="0" smtClean="0">
                          <a:latin typeface="Times New Roman"/>
                        </a:rPr>
                        <a:t>НАЛОГОВЫЕ И НЕНАЛОГОВЫЕ ДОХОДЫ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25 875,20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27 601,65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25 899,77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16 731,99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32 536,15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30 700,53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40305">
                <a:tc>
                  <a:txBody>
                    <a:bodyPr/>
                    <a:lstStyle/>
                    <a:p>
                      <a:pPr indent="0"/>
                      <a:r>
                        <a:rPr lang="ru" sz="1150" b="1" dirty="0" smtClean="0">
                          <a:latin typeface="Times New Roman"/>
                        </a:rPr>
                        <a:t>БЕЗВОЗМЕЗДНЫЕ ПОСТУПЛЕНИЯ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30 652,10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21</a:t>
                      </a:r>
                      <a:r>
                        <a:rPr lang="ru" sz="1150" b="1" baseline="0" dirty="0" smtClean="0">
                          <a:latin typeface="Times New Roman"/>
                        </a:rPr>
                        <a:t> 940,39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46 515,97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20 842,61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19 276,86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smtClean="0">
                          <a:latin typeface="Times New Roman"/>
                        </a:rPr>
                        <a:t>20 376,81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439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1819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10445</TotalTime>
  <Words>12330</Words>
  <Application>Microsoft Office PowerPoint</Application>
  <PresentationFormat>Лист A4 (210x297 мм)</PresentationFormat>
  <Paragraphs>3122</Paragraphs>
  <Slides>49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49</vt:i4>
      </vt:variant>
    </vt:vector>
  </HeadingPairs>
  <TitlesOfParts>
    <vt:vector size="56" baseType="lpstr">
      <vt:lpstr>Arial</vt:lpstr>
      <vt:lpstr>Calibri</vt:lpstr>
      <vt:lpstr>Courier New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629</cp:revision>
  <cp:lastPrinted>2022-05-18T07:58:25Z</cp:lastPrinted>
  <dcterms:modified xsi:type="dcterms:W3CDTF">2022-05-19T09:19:17Z</dcterms:modified>
</cp:coreProperties>
</file>